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08_777E2DC5.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61" r:id="rId5"/>
  </p:sldMasterIdLst>
  <p:notesMasterIdLst>
    <p:notesMasterId r:id="rId18"/>
  </p:notesMasterIdLst>
  <p:sldIdLst>
    <p:sldId id="256" r:id="rId6"/>
    <p:sldId id="257" r:id="rId7"/>
    <p:sldId id="258" r:id="rId8"/>
    <p:sldId id="264" r:id="rId9"/>
    <p:sldId id="259" r:id="rId10"/>
    <p:sldId id="265" r:id="rId11"/>
    <p:sldId id="260" r:id="rId12"/>
    <p:sldId id="261" r:id="rId13"/>
    <p:sldId id="262" r:id="rId14"/>
    <p:sldId id="267" r:id="rId15"/>
    <p:sldId id="266" r:id="rId16"/>
    <p:sldId id="263" r:id="rId17"/>
  </p:sldIdLst>
  <p:sldSz cx="9144000" cy="6858000" type="screen4x3"/>
  <p:notesSz cx="7772400" cy="10058400"/>
  <p:defaultText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47D1A26-A665-EE51-FAA8-1C8E3AABB354}" name="Lilian Maina" initials="LM" userId="S::lmaina@kenet.or.ke::345290c2-d57f-46c7-9613-5552c1f45174" providerId="AD"/>
  <p188:author id="{92D83270-85C4-3F6C-1914-08E078B03A62}" name="Kevin Chege" initials="KC" userId="S::kevogt_outlook.com#ext#@kenyaeducationnetwork.onmicrosoft.com::65a42d38-cc8b-4677-9e65-c5f7305f86c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CC0C86-815B-B271-A5A5-45A2EC0E2F7F}" v="1" dt="2025-11-02T18:54:24.339"/>
    <p1510:client id="{E5869999-E0E7-4EC0-A1A1-E31CE68EB1B8}" v="99" dt="2025-11-02T14:57:45.1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lian Maina" userId="S::lmaina@kenet.or.ke::345290c2-d57f-46c7-9613-5552c1f45174" providerId="AD" clId="Web-{5EFE296E-D7B9-54E5-A3DF-339397F0883E}"/>
    <pc:docChg chg="mod">
      <pc:chgData name="Lilian Maina" userId="S::lmaina@kenet.or.ke::345290c2-d57f-46c7-9613-5552c1f45174" providerId="AD" clId="Web-{5EFE296E-D7B9-54E5-A3DF-339397F0883E}" dt="2025-10-22T12:05:12.163" v="0"/>
      <pc:docMkLst>
        <pc:docMk/>
      </pc:docMkLst>
    </pc:docChg>
  </pc:docChgLst>
  <pc:docChgLst>
    <pc:chgData name="Lilian Maina" userId="S::lmaina@kenet.or.ke::345290c2-d57f-46c7-9613-5552c1f45174" providerId="AD" clId="Web-{E5869999-E0E7-4EC0-A1A1-E31CE68EB1B8}"/>
    <pc:docChg chg="modSld">
      <pc:chgData name="Lilian Maina" userId="S::lmaina@kenet.or.ke::345290c2-d57f-46c7-9613-5552c1f45174" providerId="AD" clId="Web-{E5869999-E0E7-4EC0-A1A1-E31CE68EB1B8}" dt="2025-11-02T15:22:53.159" v="1419"/>
      <pc:docMkLst>
        <pc:docMk/>
      </pc:docMkLst>
      <pc:sldChg chg="modNotes">
        <pc:chgData name="Lilian Maina" userId="S::lmaina@kenet.or.ke::345290c2-d57f-46c7-9613-5552c1f45174" providerId="AD" clId="Web-{E5869999-E0E7-4EC0-A1A1-E31CE68EB1B8}" dt="2025-11-02T05:34:06.159" v="424"/>
        <pc:sldMkLst>
          <pc:docMk/>
          <pc:sldMk cId="0" sldId="258"/>
        </pc:sldMkLst>
      </pc:sldChg>
      <pc:sldChg chg="delSp modSp modNotes">
        <pc:chgData name="Lilian Maina" userId="S::lmaina@kenet.or.ke::345290c2-d57f-46c7-9613-5552c1f45174" providerId="AD" clId="Web-{E5869999-E0E7-4EC0-A1A1-E31CE68EB1B8}" dt="2025-11-02T14:42:57.235" v="1217"/>
        <pc:sldMkLst>
          <pc:docMk/>
          <pc:sldMk cId="0" sldId="260"/>
        </pc:sldMkLst>
        <pc:spChg chg="mod">
          <ac:chgData name="Lilian Maina" userId="S::lmaina@kenet.or.ke::345290c2-d57f-46c7-9613-5552c1f45174" providerId="AD" clId="Web-{E5869999-E0E7-4EC0-A1A1-E31CE68EB1B8}" dt="2025-11-02T14:39:16.277" v="1200" actId="20577"/>
          <ac:spMkLst>
            <pc:docMk/>
            <pc:sldMk cId="0" sldId="260"/>
            <ac:spMk id="3" creationId="{EF4AFA8B-289C-D2EC-DAD0-B869819FBA88}"/>
          </ac:spMkLst>
        </pc:spChg>
        <pc:spChg chg="del">
          <ac:chgData name="Lilian Maina" userId="S::lmaina@kenet.or.ke::345290c2-d57f-46c7-9613-5552c1f45174" providerId="AD" clId="Web-{E5869999-E0E7-4EC0-A1A1-E31CE68EB1B8}" dt="2025-11-02T14:39:09.214" v="1194"/>
          <ac:spMkLst>
            <pc:docMk/>
            <pc:sldMk cId="0" sldId="260"/>
            <ac:spMk id="108" creationId="{00000000-0000-0000-0000-000000000000}"/>
          </ac:spMkLst>
        </pc:spChg>
      </pc:sldChg>
      <pc:sldChg chg="modNotes">
        <pc:chgData name="Lilian Maina" userId="S::lmaina@kenet.or.ke::345290c2-d57f-46c7-9613-5552c1f45174" providerId="AD" clId="Web-{E5869999-E0E7-4EC0-A1A1-E31CE68EB1B8}" dt="2025-11-02T14:57:03.268" v="1347"/>
        <pc:sldMkLst>
          <pc:docMk/>
          <pc:sldMk cId="0" sldId="261"/>
        </pc:sldMkLst>
      </pc:sldChg>
      <pc:sldChg chg="modNotes">
        <pc:chgData name="Lilian Maina" userId="S::lmaina@kenet.or.ke::345290c2-d57f-46c7-9613-5552c1f45174" providerId="AD" clId="Web-{E5869999-E0E7-4EC0-A1A1-E31CE68EB1B8}" dt="2025-11-02T15:14:18.223" v="1396"/>
        <pc:sldMkLst>
          <pc:docMk/>
          <pc:sldMk cId="0" sldId="262"/>
        </pc:sldMkLst>
      </pc:sldChg>
      <pc:sldChg chg="modSp modCm modNotes">
        <pc:chgData name="Lilian Maina" userId="S::lmaina@kenet.or.ke::345290c2-d57f-46c7-9613-5552c1f45174" providerId="AD" clId="Web-{E5869999-E0E7-4EC0-A1A1-E31CE68EB1B8}" dt="2025-11-02T06:02:04.764" v="978"/>
        <pc:sldMkLst>
          <pc:docMk/>
          <pc:sldMk cId="2004757957" sldId="264"/>
        </pc:sldMkLst>
        <pc:spChg chg="mod">
          <ac:chgData name="Lilian Maina" userId="S::lmaina@kenet.or.ke::345290c2-d57f-46c7-9613-5552c1f45174" providerId="AD" clId="Web-{E5869999-E0E7-4EC0-A1A1-E31CE68EB1B8}" dt="2025-11-02T05:56:54.365" v="728" actId="20577"/>
          <ac:spMkLst>
            <pc:docMk/>
            <pc:sldMk cId="2004757957" sldId="264"/>
            <ac:spMk id="5" creationId="{87C0C88E-58FF-3F31-7FAB-FD8A4B5D2C67}"/>
          </ac:spMkLst>
        </pc:spChg>
        <pc:extLst>
          <p:ext xmlns:p="http://schemas.openxmlformats.org/presentationml/2006/main" uri="{D6D511B9-2390-475A-947B-AFAB55BFBCF1}">
            <pc226:cmChg xmlns:pc226="http://schemas.microsoft.com/office/powerpoint/2022/06/main/command" chg="mod">
              <pc226:chgData name="Lilian Maina" userId="S::lmaina@kenet.or.ke::345290c2-d57f-46c7-9613-5552c1f45174" providerId="AD" clId="Web-{E5869999-E0E7-4EC0-A1A1-E31CE68EB1B8}" dt="2025-11-02T05:52:56.894" v="727" actId="20577"/>
              <pc2:cmMkLst xmlns:pc2="http://schemas.microsoft.com/office/powerpoint/2019/9/main/command">
                <pc:docMk/>
                <pc:sldMk cId="2004757957" sldId="264"/>
                <pc2:cmMk id="{F502547F-004E-4C3A-81F8-96FAD5254E3B}"/>
              </pc2:cmMkLst>
            </pc226:cmChg>
          </p:ext>
        </pc:extLst>
      </pc:sldChg>
      <pc:sldChg chg="modSp modNotes">
        <pc:chgData name="Lilian Maina" userId="S::lmaina@kenet.or.ke::345290c2-d57f-46c7-9613-5552c1f45174" providerId="AD" clId="Web-{E5869999-E0E7-4EC0-A1A1-E31CE68EB1B8}" dt="2025-11-02T13:59:05.732" v="1193" actId="20577"/>
        <pc:sldMkLst>
          <pc:docMk/>
          <pc:sldMk cId="3730005694" sldId="265"/>
        </pc:sldMkLst>
        <pc:spChg chg="mod">
          <ac:chgData name="Lilian Maina" userId="S::lmaina@kenet.or.ke::345290c2-d57f-46c7-9613-5552c1f45174" providerId="AD" clId="Web-{E5869999-E0E7-4EC0-A1A1-E31CE68EB1B8}" dt="2025-11-02T06:46:12.081" v="1164" actId="20577"/>
          <ac:spMkLst>
            <pc:docMk/>
            <pc:sldMk cId="3730005694" sldId="265"/>
            <ac:spMk id="2" creationId="{43897B3E-2DB2-55CC-AC83-4334D924EEC8}"/>
          </ac:spMkLst>
        </pc:spChg>
        <pc:spChg chg="mod">
          <ac:chgData name="Lilian Maina" userId="S::lmaina@kenet.or.ke::345290c2-d57f-46c7-9613-5552c1f45174" providerId="AD" clId="Web-{E5869999-E0E7-4EC0-A1A1-E31CE68EB1B8}" dt="2025-11-02T13:59:05.732" v="1193" actId="20577"/>
          <ac:spMkLst>
            <pc:docMk/>
            <pc:sldMk cId="3730005694" sldId="265"/>
            <ac:spMk id="3" creationId="{2FA33D2A-E6C2-1A45-D485-D41A9183A992}"/>
          </ac:spMkLst>
        </pc:spChg>
        <pc:picChg chg="mod">
          <ac:chgData name="Lilian Maina" userId="S::lmaina@kenet.or.ke::345290c2-d57f-46c7-9613-5552c1f45174" providerId="AD" clId="Web-{E5869999-E0E7-4EC0-A1A1-E31CE68EB1B8}" dt="2025-11-02T06:46:16.082" v="1165" actId="14100"/>
          <ac:picMkLst>
            <pc:docMk/>
            <pc:sldMk cId="3730005694" sldId="265"/>
            <ac:picMk id="104" creationId="{15A49E9F-063F-BF03-1517-E0C4C9BC97FB}"/>
          </ac:picMkLst>
        </pc:picChg>
      </pc:sldChg>
      <pc:sldChg chg="modSp modNotes">
        <pc:chgData name="Lilian Maina" userId="S::lmaina@kenet.or.ke::345290c2-d57f-46c7-9613-5552c1f45174" providerId="AD" clId="Web-{E5869999-E0E7-4EC0-A1A1-E31CE68EB1B8}" dt="2025-11-02T15:22:53.159" v="1419"/>
        <pc:sldMkLst>
          <pc:docMk/>
          <pc:sldMk cId="3136792464" sldId="267"/>
        </pc:sldMkLst>
        <pc:spChg chg="mod">
          <ac:chgData name="Lilian Maina" userId="S::lmaina@kenet.or.ke::345290c2-d57f-46c7-9613-5552c1f45174" providerId="AD" clId="Web-{E5869999-E0E7-4EC0-A1A1-E31CE68EB1B8}" dt="2025-11-02T14:57:45.163" v="1354" actId="20577"/>
          <ac:spMkLst>
            <pc:docMk/>
            <pc:sldMk cId="3136792464" sldId="267"/>
            <ac:spMk id="3" creationId="{85826E68-63FF-BF02-70CC-642C3B1278D0}"/>
          </ac:spMkLst>
        </pc:spChg>
      </pc:sldChg>
    </pc:docChg>
  </pc:docChgLst>
  <pc:docChgLst>
    <pc:chgData name="Lilian Maina" userId="S::lmaina@kenet.or.ke::345290c2-d57f-46c7-9613-5552c1f45174" providerId="AD" clId="Web-{03CC0C86-815B-B271-A5A5-45A2EC0E2F7F}"/>
    <pc:docChg chg="modSld">
      <pc:chgData name="Lilian Maina" userId="S::lmaina@kenet.or.ke::345290c2-d57f-46c7-9613-5552c1f45174" providerId="AD" clId="Web-{03CC0C86-815B-B271-A5A5-45A2EC0E2F7F}" dt="2025-11-02T18:54:24.339" v="17" actId="20577"/>
      <pc:docMkLst>
        <pc:docMk/>
      </pc:docMkLst>
      <pc:sldChg chg="modSp">
        <pc:chgData name="Lilian Maina" userId="S::lmaina@kenet.or.ke::345290c2-d57f-46c7-9613-5552c1f45174" providerId="AD" clId="Web-{03CC0C86-815B-B271-A5A5-45A2EC0E2F7F}" dt="2025-11-02T18:54:24.339" v="17" actId="20577"/>
        <pc:sldMkLst>
          <pc:docMk/>
          <pc:sldMk cId="0" sldId="259"/>
        </pc:sldMkLst>
        <pc:spChg chg="mod">
          <ac:chgData name="Lilian Maina" userId="S::lmaina@kenet.or.ke::345290c2-d57f-46c7-9613-5552c1f45174" providerId="AD" clId="Web-{03CC0C86-815B-B271-A5A5-45A2EC0E2F7F}" dt="2025-11-02T18:54:24.339" v="17" actId="20577"/>
          <ac:spMkLst>
            <pc:docMk/>
            <pc:sldMk cId="0" sldId="259"/>
            <ac:spMk id="3" creationId="{ACF5E40C-A9F0-C213-714E-7700C2E2E25E}"/>
          </ac:spMkLst>
        </pc:spChg>
      </pc:sldChg>
      <pc:sldChg chg="modNotes">
        <pc:chgData name="Lilian Maina" userId="S::lmaina@kenet.or.ke::345290c2-d57f-46c7-9613-5552c1f45174" providerId="AD" clId="Web-{03CC0C86-815B-B271-A5A5-45A2EC0E2F7F}" dt="2025-11-02T15:51:50.326" v="16"/>
        <pc:sldMkLst>
          <pc:docMk/>
          <pc:sldMk cId="3136792464" sldId="267"/>
        </pc:sldMkLst>
      </pc:sldChg>
    </pc:docChg>
  </pc:docChgLst>
  <pc:docChgLst>
    <pc:chgData name="Kevin Chege" userId="S::kevogt_outlook.com#ext#@kenyaeducationnetwork.onmicrosoft.com::65a42d38-cc8b-4677-9e65-c5f7305f86c0" providerId="AD" clId="Web-{C2536DE6-665C-B173-259F-AFDB20DEB091}"/>
    <pc:docChg chg="mod modSld">
      <pc:chgData name="Kevin Chege" userId="S::kevogt_outlook.com#ext#@kenyaeducationnetwork.onmicrosoft.com::65a42d38-cc8b-4677-9e65-c5f7305f86c0" providerId="AD" clId="Web-{C2536DE6-665C-B173-259F-AFDB20DEB091}" dt="2025-10-08T13:02:52.176" v="54" actId="20577"/>
      <pc:docMkLst>
        <pc:docMk/>
      </pc:docMkLst>
      <pc:sldChg chg="modSp">
        <pc:chgData name="Kevin Chege" userId="S::kevogt_outlook.com#ext#@kenyaeducationnetwork.onmicrosoft.com::65a42d38-cc8b-4677-9e65-c5f7305f86c0" providerId="AD" clId="Web-{C2536DE6-665C-B173-259F-AFDB20DEB091}" dt="2025-10-08T13:02:52.176" v="54" actId="20577"/>
        <pc:sldMkLst>
          <pc:docMk/>
          <pc:sldMk cId="2004757957" sldId="264"/>
        </pc:sldMkLst>
        <pc:spChg chg="mod">
          <ac:chgData name="Kevin Chege" userId="S::kevogt_outlook.com#ext#@kenyaeducationnetwork.onmicrosoft.com::65a42d38-cc8b-4677-9e65-c5f7305f86c0" providerId="AD" clId="Web-{C2536DE6-665C-B173-259F-AFDB20DEB091}" dt="2025-10-08T13:02:52.176" v="54" actId="20577"/>
          <ac:spMkLst>
            <pc:docMk/>
            <pc:sldMk cId="2004757957" sldId="264"/>
            <ac:spMk id="5" creationId="{87C0C88E-58FF-3F31-7FAB-FD8A4B5D2C67}"/>
          </ac:spMkLst>
        </pc:spChg>
      </pc:sldChg>
    </pc:docChg>
  </pc:docChgLst>
</pc:chgInfo>
</file>

<file path=ppt/comments/modernComment_108_777E2DC5.xml><?xml version="1.0" encoding="utf-8"?>
<p188:cmLst xmlns:a="http://schemas.openxmlformats.org/drawingml/2006/main" xmlns:r="http://schemas.openxmlformats.org/officeDocument/2006/relationships" xmlns:p188="http://schemas.microsoft.com/office/powerpoint/2018/8/main">
  <p188:cm id="{F502547F-004E-4C3A-81F8-96FAD5254E3B}" authorId="{92D83270-85C4-3F6C-1914-08E078B03A62}" status="resolved" created="2025-10-08T13:02:49.832" complete="100000">
    <ac:txMkLst xmlns:ac="http://schemas.microsoft.com/office/drawing/2013/main/command">
      <pc:docMk xmlns:pc="http://schemas.microsoft.com/office/powerpoint/2013/main/command"/>
      <pc:sldMk xmlns:pc="http://schemas.microsoft.com/office/powerpoint/2013/main/command" cId="2004757957" sldId="264"/>
      <ac:spMk id="5" creationId="{87C0C88E-58FF-3F31-7FAB-FD8A4B5D2C67}"/>
      <ac:txMk cp="81" len="88">
        <ac:context len="353" hash="674093353"/>
      </ac:txMk>
    </ac:txMkLst>
    <p188:pos x="4213411" y="1154205"/>
    <p188:txBody>
      <a:bodyPr/>
      <a:lstStyle/>
      <a:p>
        <a:r>
          <a:rPr lang="en-US"/>
          <a:t>added</a:t>
        </a:r>
      </a:p>
    </p188:txBody>
    <p188:extLst>
      <p:ext xmlns:p="http://schemas.openxmlformats.org/presentationml/2006/main" uri="{57CB4572-C831-44C2-8A1C-0ADB6CCDFE69}">
        <p223:reactions xmlns:p223="http://schemas.microsoft.com/office/powerpoint/2022/03/main">
          <p223:rxn type="👍">
            <p223:instance time="2025-10-22T12:05:12.163" authorId="{147D1A26-A665-EE51-FAA8-1C8E3AABB354}"/>
          </p223:rxn>
        </p223:reactions>
      </p:ext>
    </p188:extLst>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92CF29E4-9D06-4337-BCF0-2D8B21EE6495}" type="datetimeFigureOut">
              <a:t>11/2/2025</a:t>
            </a:fld>
            <a:endParaRPr lang="en-US"/>
          </a:p>
        </p:txBody>
      </p:sp>
      <p:sp>
        <p:nvSpPr>
          <p:cNvPr id="4" name="Slide Image Placeholder 3"/>
          <p:cNvSpPr>
            <a:spLocks noGrp="1" noRot="1" noChangeAspect="1"/>
          </p:cNvSpPr>
          <p:nvPr>
            <p:ph type="sldImg" idx="2"/>
          </p:nvPr>
        </p:nvSpPr>
        <p:spPr>
          <a:xfrm>
            <a:off x="1624013" y="1257300"/>
            <a:ext cx="4524375"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9D5A8752-99FC-4B29-90F4-7D36CFB74991}" type="slidenum">
              <a:t>‹#›</a:t>
            </a:fld>
            <a:endParaRPr lang="en-US"/>
          </a:p>
        </p:txBody>
      </p:sp>
    </p:spTree>
    <p:extLst>
      <p:ext uri="{BB962C8B-B14F-4D97-AF65-F5344CB8AC3E}">
        <p14:creationId xmlns:p14="http://schemas.microsoft.com/office/powerpoint/2010/main" val="945762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Internet when it began was for the academic and research community before it was </a:t>
            </a:r>
            <a:r>
              <a:rPr lang="en-US" dirty="0" err="1">
                <a:ea typeface="Calibri"/>
                <a:cs typeface="Calibri"/>
              </a:rPr>
              <a:t>commercialised</a:t>
            </a:r>
            <a:r>
              <a:rPr lang="en-US" dirty="0">
                <a:ea typeface="Calibri"/>
                <a:cs typeface="Calibri"/>
              </a:rPr>
              <a:t>. The community was trusted and the focus was in communication</a:t>
            </a:r>
          </a:p>
          <a:p>
            <a:r>
              <a:rPr lang="en-US" dirty="0">
                <a:ea typeface="Calibri"/>
                <a:cs typeface="Calibri"/>
              </a:rPr>
              <a:t>Stateful firewall maintains a state table that stores information on every current connection coming through it and blocks unsolicited replies</a:t>
            </a:r>
          </a:p>
          <a:p>
            <a:r>
              <a:rPr lang="en-US" dirty="0">
                <a:ea typeface="Calibri"/>
                <a:cs typeface="Calibri"/>
              </a:rPr>
              <a:t>ACLs  on routers/firewalls useful in to inspect IPv4 traffic</a:t>
            </a:r>
          </a:p>
          <a:p>
            <a:r>
              <a:rPr lang="en-US" dirty="0">
                <a:ea typeface="Calibri"/>
                <a:cs typeface="Calibri"/>
              </a:rPr>
              <a:t>While NAT was primarily to address IPv4 address </a:t>
            </a:r>
            <a:r>
              <a:rPr lang="en-US" dirty="0" err="1">
                <a:ea typeface="Calibri"/>
                <a:cs typeface="Calibri"/>
              </a:rPr>
              <a:t>exhaution</a:t>
            </a:r>
            <a:r>
              <a:rPr lang="en-US" dirty="0">
                <a:ea typeface="Calibri"/>
                <a:cs typeface="Calibri"/>
              </a:rPr>
              <a:t>, it has a form of </a:t>
            </a:r>
            <a:r>
              <a:rPr lang="en-US" dirty="0" err="1">
                <a:ea typeface="Calibri"/>
                <a:cs typeface="Calibri"/>
              </a:rPr>
              <a:t>security.blocks</a:t>
            </a:r>
            <a:r>
              <a:rPr lang="en-US" dirty="0">
                <a:ea typeface="Calibri"/>
                <a:cs typeface="Calibri"/>
              </a:rPr>
              <a:t> unsolicited inbound connections. Traffic dropped if no internal host requested </a:t>
            </a:r>
            <a:r>
              <a:rPr lang="en-US" dirty="0" err="1">
                <a:ea typeface="Calibri"/>
                <a:cs typeface="Calibri"/>
              </a:rPr>
              <a:t>connection.Nat</a:t>
            </a:r>
            <a:r>
              <a:rPr lang="en-US" dirty="0">
                <a:ea typeface="Calibri"/>
                <a:cs typeface="Calibri"/>
              </a:rPr>
              <a:t> hides internal structure of the private network</a:t>
            </a:r>
          </a:p>
        </p:txBody>
      </p:sp>
      <p:sp>
        <p:nvSpPr>
          <p:cNvPr id="4" name="Slide Number Placeholder 3"/>
          <p:cNvSpPr>
            <a:spLocks noGrp="1"/>
          </p:cNvSpPr>
          <p:nvPr>
            <p:ph type="sldNum" sz="quarter" idx="5"/>
          </p:nvPr>
        </p:nvSpPr>
        <p:spPr/>
        <p:txBody>
          <a:bodyPr/>
          <a:lstStyle/>
          <a:p>
            <a:fld id="{9D5A8752-99FC-4B29-90F4-7D36CFB74991}" type="slidenum">
              <a:t>3</a:t>
            </a:fld>
            <a:endParaRPr lang="en-US"/>
          </a:p>
        </p:txBody>
      </p:sp>
    </p:spTree>
    <p:extLst>
      <p:ext uri="{BB962C8B-B14F-4D97-AF65-F5344CB8AC3E}">
        <p14:creationId xmlns:p14="http://schemas.microsoft.com/office/powerpoint/2010/main" val="2383570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NAT device can experience hardware failure-power, bug in OS, h/w defect. This effectively halts all </a:t>
            </a:r>
            <a:r>
              <a:rPr lang="en-US" dirty="0" err="1">
                <a:ea typeface="Calibri"/>
                <a:cs typeface="Calibri"/>
              </a:rPr>
              <a:t>communciation</a:t>
            </a:r>
            <a:r>
              <a:rPr lang="en-US" dirty="0">
                <a:ea typeface="Calibri"/>
                <a:cs typeface="Calibri"/>
              </a:rPr>
              <a:t> instantly</a:t>
            </a:r>
          </a:p>
          <a:p>
            <a:r>
              <a:rPr lang="en-US" dirty="0">
                <a:ea typeface="Calibri"/>
                <a:cs typeface="Calibri"/>
              </a:rPr>
              <a:t>NAT device can have performance bottleneck- if there is more traffic that the CPU and memory that can be handled performance degrades for everyone</a:t>
            </a:r>
          </a:p>
          <a:p>
            <a:r>
              <a:rPr lang="en-US" dirty="0">
                <a:ea typeface="Calibri"/>
                <a:cs typeface="Calibri"/>
              </a:rPr>
              <a:t>There can be failure in the translation table – the state table is finite and can be filled up and therefore no new entries for new connections and therefore DoS results</a:t>
            </a:r>
          </a:p>
          <a:p>
            <a:r>
              <a:rPr lang="en-US" dirty="0">
                <a:ea typeface="Calibri"/>
                <a:cs typeface="Calibri"/>
              </a:rPr>
              <a:t>DHCP Spoofing – rogue DHCP servers can result in MITM attacks (attackers inspect , </a:t>
            </a:r>
            <a:r>
              <a:rPr lang="en-US" dirty="0" err="1">
                <a:ea typeface="Calibri"/>
                <a:cs typeface="Calibri"/>
              </a:rPr>
              <a:t>log,modify</a:t>
            </a:r>
            <a:r>
              <a:rPr lang="en-US" dirty="0">
                <a:ea typeface="Calibri"/>
                <a:cs typeface="Calibri"/>
              </a:rPr>
              <a:t> traffic before </a:t>
            </a:r>
            <a:r>
              <a:rPr lang="en-US" dirty="0" err="1">
                <a:ea typeface="Calibri"/>
                <a:cs typeface="Calibri"/>
              </a:rPr>
              <a:t>forwading</a:t>
            </a:r>
            <a:r>
              <a:rPr lang="en-US" dirty="0">
                <a:ea typeface="Calibri"/>
                <a:cs typeface="Calibri"/>
              </a:rPr>
              <a:t> to real router) DOS can also result if client issued with invalid/incorrect address or fake default gateway. User can not communicate with the rest of network. DNS redirection to </a:t>
            </a:r>
            <a:r>
              <a:rPr lang="en-US" dirty="0" err="1">
                <a:ea typeface="Calibri"/>
                <a:cs typeface="Calibri"/>
              </a:rPr>
              <a:t>phising</a:t>
            </a:r>
            <a:r>
              <a:rPr lang="en-US" dirty="0">
                <a:ea typeface="Calibri"/>
                <a:cs typeface="Calibri"/>
              </a:rPr>
              <a:t> sites by malicious DNS servers</a:t>
            </a:r>
          </a:p>
        </p:txBody>
      </p:sp>
      <p:sp>
        <p:nvSpPr>
          <p:cNvPr id="4" name="Slide Number Placeholder 3"/>
          <p:cNvSpPr>
            <a:spLocks noGrp="1"/>
          </p:cNvSpPr>
          <p:nvPr>
            <p:ph type="sldNum" sz="quarter" idx="5"/>
          </p:nvPr>
        </p:nvSpPr>
        <p:spPr/>
        <p:txBody>
          <a:bodyPr/>
          <a:lstStyle/>
          <a:p>
            <a:fld id="{9D5A8752-99FC-4B29-90F4-7D36CFB74991}" type="slidenum">
              <a:rPr lang="en-US"/>
              <a:t>4</a:t>
            </a:fld>
            <a:endParaRPr lang="en-US"/>
          </a:p>
        </p:txBody>
      </p:sp>
    </p:spTree>
    <p:extLst>
      <p:ext uri="{BB962C8B-B14F-4D97-AF65-F5344CB8AC3E}">
        <p14:creationId xmlns:p14="http://schemas.microsoft.com/office/powerpoint/2010/main" val="1233324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Despite the original intent to mandate IPsec, the standard was eventually softened, and its use became optional in many real-world IPv6 deployments because of performance and processing overheads as well as backward </a:t>
            </a:r>
            <a:r>
              <a:rPr lang="en-US" dirty="0" err="1"/>
              <a:t>compatibity</a:t>
            </a:r>
            <a:r>
              <a:rPr lang="en-US" dirty="0"/>
              <a:t> and interoperability(For seamless network operation, all devices need to agree on and correctly implement the same IPsec policies, keys, and algorithms). It is notable that Most internet communication today is already secured by layers </a:t>
            </a:r>
            <a:r>
              <a:rPr lang="en-US" i="1" dirty="0"/>
              <a:t>above</a:t>
            </a:r>
            <a:r>
              <a:rPr lang="en-US" dirty="0"/>
              <a:t> the network layer like the VPNS as well as TLS</a:t>
            </a:r>
          </a:p>
          <a:p>
            <a:r>
              <a:rPr lang="en-US" dirty="0"/>
              <a:t>Even with the fastest modern scanning tools, checking every address in a single $/64$ subnet would take millions of years. Also, Because the IPv6 address space is so large, administrators do not need to use addresses sequentially it can be random</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9D5A8752-99FC-4B29-90F4-7D36CFB74991}" type="slidenum">
              <a:rPr lang="en-US"/>
              <a:t>6</a:t>
            </a:fld>
            <a:endParaRPr lang="en-US"/>
          </a:p>
        </p:txBody>
      </p:sp>
    </p:spTree>
    <p:extLst>
      <p:ext uri="{BB962C8B-B14F-4D97-AF65-F5344CB8AC3E}">
        <p14:creationId xmlns:p14="http://schemas.microsoft.com/office/powerpoint/2010/main" val="1669467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Tunneling Attacks- </a:t>
            </a:r>
            <a:r>
              <a:rPr lang="en-US" dirty="0"/>
              <a:t>these attacks use legitimate tunneling mechanisms designed for transition to carry malicious IPv6 traffic over an IPv4-only infrastructure, bypassing security checks that only inspect IPv4 traffic.</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9D5A8752-99FC-4B29-90F4-7D36CFB74991}" type="slidenum">
              <a:rPr lang="en-US"/>
              <a:t>7</a:t>
            </a:fld>
            <a:endParaRPr lang="en-US"/>
          </a:p>
        </p:txBody>
      </p:sp>
    </p:spTree>
    <p:extLst>
      <p:ext uri="{BB962C8B-B14F-4D97-AF65-F5344CB8AC3E}">
        <p14:creationId xmlns:p14="http://schemas.microsoft.com/office/powerpoint/2010/main" val="2427176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Spoofing - </a:t>
            </a:r>
            <a:r>
              <a:rPr lang="en-US" dirty="0"/>
              <a:t>rogue device impersonating a trusted network service to deliver false configuration data to clients.(gain control over trusted services identity)</a:t>
            </a:r>
          </a:p>
          <a:p>
            <a:r>
              <a:rPr lang="en-US" dirty="0">
                <a:ea typeface="Calibri"/>
                <a:cs typeface="Calibri"/>
              </a:rPr>
              <a:t>Gateway attacks – MITM attacks (intercept all traffic destined outside network)</a:t>
            </a:r>
          </a:p>
          <a:p>
            <a:r>
              <a:rPr lang="en-US" dirty="0">
                <a:ea typeface="Calibri"/>
                <a:cs typeface="Calibri"/>
              </a:rPr>
              <a:t>Flood attacks – DoS attacks</a:t>
            </a:r>
          </a:p>
        </p:txBody>
      </p:sp>
      <p:sp>
        <p:nvSpPr>
          <p:cNvPr id="4" name="Slide Number Placeholder 3"/>
          <p:cNvSpPr>
            <a:spLocks noGrp="1"/>
          </p:cNvSpPr>
          <p:nvPr>
            <p:ph type="sldNum" sz="quarter" idx="5"/>
          </p:nvPr>
        </p:nvSpPr>
        <p:spPr/>
        <p:txBody>
          <a:bodyPr/>
          <a:lstStyle/>
          <a:p>
            <a:fld id="{9D5A8752-99FC-4B29-90F4-7D36CFB74991}" type="slidenum">
              <a:rPr lang="en-US"/>
              <a:t>8</a:t>
            </a:fld>
            <a:endParaRPr lang="en-US"/>
          </a:p>
        </p:txBody>
      </p:sp>
    </p:spTree>
    <p:extLst>
      <p:ext uri="{BB962C8B-B14F-4D97-AF65-F5344CB8AC3E}">
        <p14:creationId xmlns:p14="http://schemas.microsoft.com/office/powerpoint/2010/main" val="2493145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unintentional exposure of systems and the increase in the network's attack surface.</a:t>
            </a:r>
            <a:endParaRPr lang="en-US">
              <a:ea typeface="Calibri"/>
              <a:cs typeface="Calibri"/>
            </a:endParaRPr>
          </a:p>
          <a:p>
            <a:r>
              <a:rPr lang="en-US" dirty="0"/>
              <a:t>Many legacy security tools, such as older firewalls, Intrusion Detection Systems (IDS), and Network Access Control (NAC) systems, were designed only to inspect IPv4 traffic.</a:t>
            </a:r>
          </a:p>
          <a:p>
            <a:r>
              <a:rPr lang="en-US" err="1">
                <a:ea typeface="Calibri"/>
                <a:cs typeface="Calibri"/>
              </a:rPr>
              <a:t>Assymetric</a:t>
            </a:r>
            <a:r>
              <a:rPr lang="en-US" dirty="0">
                <a:ea typeface="Calibri"/>
                <a:cs typeface="Calibri"/>
              </a:rPr>
              <a:t> routing - </a:t>
            </a:r>
            <a:r>
              <a:rPr lang="en-US" dirty="0"/>
              <a:t>dual-stack host or router manages two entirely separate routing tables; that directs IPv4 traffic one way and </a:t>
            </a:r>
            <a:r>
              <a:rPr lang="en-US" err="1"/>
              <a:t>and</a:t>
            </a:r>
            <a:r>
              <a:rPr lang="en-US" dirty="0"/>
              <a:t> IPv6 traffic a different way</a:t>
            </a:r>
          </a:p>
          <a:p>
            <a:r>
              <a:rPr lang="en-US" dirty="0">
                <a:ea typeface="Calibri"/>
                <a:cs typeface="Calibri"/>
              </a:rPr>
              <a:t>DNS-</a:t>
            </a:r>
            <a:r>
              <a:rPr lang="en-US" dirty="0"/>
              <a:t>Managing two sets of records introduces opportunities for human error and synchronization failures</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9D5A8752-99FC-4B29-90F4-7D36CFB74991}" type="slidenum">
              <a:rPr lang="en-US"/>
              <a:t>9</a:t>
            </a:fld>
            <a:endParaRPr lang="en-US"/>
          </a:p>
        </p:txBody>
      </p:sp>
    </p:spTree>
    <p:extLst>
      <p:ext uri="{BB962C8B-B14F-4D97-AF65-F5344CB8AC3E}">
        <p14:creationId xmlns:p14="http://schemas.microsoft.com/office/powerpoint/2010/main" val="109291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control the rate and number of new NAT sessions that a device is allowed to create within a given time period.</a:t>
            </a:r>
          </a:p>
          <a:p>
            <a:r>
              <a:rPr lang="en-US" dirty="0"/>
              <a:t>Legacy IPv4-only devices are inherently unaware of IPv6 protocols and security. This isolation is a crucial security measure because these devices represent the weakest link in a modern dual-stack or IPv6 network infrastructure.</a:t>
            </a:r>
          </a:p>
          <a:p>
            <a:r>
              <a:rPr lang="en-US" dirty="0"/>
              <a:t>DHCP snooping is a security feature deployed on network switches that filters untrusted DHCP messages and builds a database of legitimate IP-to-MAC address bindings.</a:t>
            </a:r>
          </a:p>
          <a:p>
            <a:r>
              <a:rPr lang="en-US" dirty="0">
                <a:ea typeface="Calibri"/>
                <a:cs typeface="Calibri"/>
              </a:rPr>
              <a:t>RA guard- </a:t>
            </a:r>
            <a:r>
              <a:rPr lang="en-US" dirty="0"/>
              <a:t>Before you can apply RA Guard to individual ports, you must first enable the underlying IPv6 packet inspection features globally on the switch.</a:t>
            </a:r>
          </a:p>
          <a:p>
            <a:r>
              <a:rPr lang="en-US" dirty="0"/>
              <a:t>Monitoring IPv6 flow logs ensures that you have visibility into all network communication, allowing you to detect unauthorized IPv6 tunnels,</a:t>
            </a:r>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9D5A8752-99FC-4B29-90F4-7D36CFB74991}" type="slidenum">
              <a:rPr lang="en-US"/>
              <a:t>10</a:t>
            </a:fld>
            <a:endParaRPr lang="en-US"/>
          </a:p>
        </p:txBody>
      </p:sp>
    </p:spTree>
    <p:extLst>
      <p:ext uri="{BB962C8B-B14F-4D97-AF65-F5344CB8AC3E}">
        <p14:creationId xmlns:p14="http://schemas.microsoft.com/office/powerpoint/2010/main" val="3997390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27"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8"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3"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35"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6"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7"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8"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39"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40"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47"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4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5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5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5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5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5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2"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6"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68"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69"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7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4"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76"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7"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8"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79"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80"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81"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8"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1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1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1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1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1"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Calibri"/>
            </a:endParaRPr>
          </a:p>
        </p:txBody>
      </p:sp>
      <p:sp>
        <p:nvSpPr>
          <p:cNvPr id="2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solidFill>
                <a:srgbClr val="000000"/>
              </a:solidFill>
              <a:latin typeface="Calibri"/>
            </a:endParaRPr>
          </a:p>
        </p:txBody>
      </p:sp>
      <p:sp>
        <p:nvSpPr>
          <p:cNvPr id="25"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anchor="ctr">
            <a:noAutofit/>
          </a:bodyPr>
          <a:lstStyle/>
          <a:p>
            <a:pPr algn="ctr">
              <a:lnSpc>
                <a:spcPct val="100000"/>
              </a:lnSpc>
            </a:pPr>
            <a:r>
              <a:rPr lang="en-US" sz="4400" b="0" strike="noStrike" spc="-1">
                <a:solidFill>
                  <a:srgbClr val="000000"/>
                </a:solidFill>
                <a:latin typeface="Calibri"/>
              </a:rPr>
              <a:t>Click to edit Master title style</a:t>
            </a:r>
          </a:p>
        </p:txBody>
      </p:sp>
      <p:sp>
        <p:nvSpPr>
          <p:cNvPr id="6" name="PlaceHolder 2"/>
          <p:cNvSpPr>
            <a:spLocks noGrp="1"/>
          </p:cNvSpPr>
          <p:nvPr>
            <p:ph type="dt"/>
          </p:nvPr>
        </p:nvSpPr>
        <p:spPr>
          <a:xfrm>
            <a:off x="457200" y="6356520"/>
            <a:ext cx="2133360" cy="364680"/>
          </a:xfrm>
          <a:prstGeom prst="rect">
            <a:avLst/>
          </a:prstGeom>
        </p:spPr>
        <p:txBody>
          <a:bodyPr anchor="ctr">
            <a:noAutofit/>
          </a:bodyPr>
          <a:lstStyle/>
          <a:p>
            <a:pPr>
              <a:lnSpc>
                <a:spcPct val="100000"/>
              </a:lnSpc>
            </a:pPr>
            <a:fld id="{B178972E-7FF7-468D-9A41-AFCF9F97866C}" type="datetime">
              <a:rPr lang="en-GB" sz="1200" b="0" strike="noStrike" spc="-1">
                <a:solidFill>
                  <a:srgbClr val="8B8B8B"/>
                </a:solidFill>
                <a:latin typeface="Calibri"/>
              </a:rPr>
              <a:t>02/11/2025</a:t>
            </a:fld>
            <a:endParaRPr lang="en-US" sz="1200" b="0" strike="noStrike" spc="-1">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anchor="ctr">
            <a:noAutofit/>
          </a:bodyPr>
          <a:lstStyle/>
          <a:p>
            <a:endParaRPr lang="en-US" sz="2400" b="0" strike="noStrike" spc="-1">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anchor="ctr">
            <a:noAutofit/>
          </a:bodyPr>
          <a:lstStyle/>
          <a:p>
            <a:pPr algn="r">
              <a:lnSpc>
                <a:spcPct val="100000"/>
              </a:lnSpc>
            </a:pPr>
            <a:fld id="{AD7A837B-BF99-4A87-9919-DB17D6D6C16D}" type="slidenum">
              <a:rPr lang="en-GB" sz="1200" b="0" strike="noStrike" spc="-1">
                <a:solidFill>
                  <a:srgbClr val="8B8B8B"/>
                </a:solidFill>
                <a:latin typeface="Calibri"/>
              </a:rPr>
              <a:t>‹#›</a:t>
            </a:fld>
            <a:endParaRPr lang="en-US" sz="1200" b="0" strike="noStrike" spc="-1">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4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dt"/>
          </p:nvPr>
        </p:nvSpPr>
        <p:spPr>
          <a:xfrm>
            <a:off x="457200" y="6356520"/>
            <a:ext cx="2133360" cy="364680"/>
          </a:xfrm>
          <a:prstGeom prst="rect">
            <a:avLst/>
          </a:prstGeom>
        </p:spPr>
        <p:txBody>
          <a:bodyPr anchor="ctr">
            <a:noAutofit/>
          </a:bodyPr>
          <a:lstStyle/>
          <a:p>
            <a:pPr>
              <a:lnSpc>
                <a:spcPct val="100000"/>
              </a:lnSpc>
            </a:pPr>
            <a:fld id="{31546F0E-4367-4432-885E-0FD845F21AE4}" type="datetime">
              <a:rPr lang="en-GB" sz="1200" b="0" strike="noStrike" spc="-1">
                <a:solidFill>
                  <a:srgbClr val="8B8B8B"/>
                </a:solidFill>
                <a:latin typeface="Calibri"/>
              </a:rPr>
              <a:t>02/11/2025</a:t>
            </a:fld>
            <a:endParaRPr lang="en-US" sz="1200" b="0" strike="noStrike" spc="-1">
              <a:latin typeface="Times New Roman"/>
            </a:endParaRPr>
          </a:p>
        </p:txBody>
      </p:sp>
      <p:sp>
        <p:nvSpPr>
          <p:cNvPr id="42" name="PlaceHolder 2"/>
          <p:cNvSpPr>
            <a:spLocks noGrp="1"/>
          </p:cNvSpPr>
          <p:nvPr>
            <p:ph type="ftr"/>
          </p:nvPr>
        </p:nvSpPr>
        <p:spPr>
          <a:xfrm>
            <a:off x="3124080" y="6356520"/>
            <a:ext cx="2895120" cy="364680"/>
          </a:xfrm>
          <a:prstGeom prst="rect">
            <a:avLst/>
          </a:prstGeom>
        </p:spPr>
        <p:txBody>
          <a:bodyPr anchor="ctr">
            <a:noAutofit/>
          </a:bodyPr>
          <a:lstStyle/>
          <a:p>
            <a:endParaRPr lang="en-US" sz="2400" b="0" strike="noStrike" spc="-1">
              <a:latin typeface="Times New Roman"/>
            </a:endParaRPr>
          </a:p>
        </p:txBody>
      </p:sp>
      <p:sp>
        <p:nvSpPr>
          <p:cNvPr id="43" name="PlaceHolder 3"/>
          <p:cNvSpPr>
            <a:spLocks noGrp="1"/>
          </p:cNvSpPr>
          <p:nvPr>
            <p:ph type="sldNum"/>
          </p:nvPr>
        </p:nvSpPr>
        <p:spPr>
          <a:xfrm>
            <a:off x="6553080" y="6356520"/>
            <a:ext cx="2133360" cy="364680"/>
          </a:xfrm>
          <a:prstGeom prst="rect">
            <a:avLst/>
          </a:prstGeom>
        </p:spPr>
        <p:txBody>
          <a:bodyPr anchor="ctr">
            <a:noAutofit/>
          </a:bodyPr>
          <a:lstStyle/>
          <a:p>
            <a:pPr algn="r">
              <a:lnSpc>
                <a:spcPct val="100000"/>
              </a:lnSpc>
            </a:pPr>
            <a:fld id="{EB700A47-C55F-4529-AC84-E24C8AC74385}" type="slidenum">
              <a:rPr lang="en-GB" sz="1200" b="0" strike="noStrike" spc="-1">
                <a:solidFill>
                  <a:srgbClr val="8B8B8B"/>
                </a:solidFill>
                <a:latin typeface="Calibri"/>
              </a:rPr>
              <a:t>‹#›</a:t>
            </a:fld>
            <a:endParaRPr lang="en-US" sz="1200" b="0" strike="noStrike" spc="-1">
              <a:latin typeface="Times New Roman"/>
            </a:endParaRPr>
          </a:p>
        </p:txBody>
      </p:sp>
      <p:sp>
        <p:nvSpPr>
          <p:cNvPr id="44" name="PlaceHolder 4"/>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Calibri"/>
              </a:rPr>
              <a:t>Click to edit the title text format</a:t>
            </a:r>
          </a:p>
        </p:txBody>
      </p:sp>
      <p:sp>
        <p:nvSpPr>
          <p:cNvPr id="45"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4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hyperlink" Target="https://www.nic.br/actividades/" TargetMode="Externa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hyperlink" Target="https://www.goodfreephotos.com/Free-Stock-Photos/lock-and-key.jpg.php" TargetMode="External"/><Relationship Id="rId5" Type="http://schemas.openxmlformats.org/officeDocument/2006/relationships/image" Target="../media/image6.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microsoft.com/office/2018/10/relationships/comments" Target="../comments/modernComment_108_777E2DC5.xml"/><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hyperlink" Target="https://www.youtube.com/shorts/j14Qy2hpW9k"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Picture 3" descr="J:\Business\KENET\Transforming-EdthroughICT.png"/>
          <p:cNvPicPr/>
          <p:nvPr/>
        </p:nvPicPr>
        <p:blipFill>
          <a:blip r:embed="rId2"/>
          <a:srcRect l="75287" t="21402" r="13940" b="42866"/>
          <a:stretch/>
        </p:blipFill>
        <p:spPr>
          <a:xfrm>
            <a:off x="285840" y="0"/>
            <a:ext cx="428400" cy="356760"/>
          </a:xfrm>
          <a:prstGeom prst="rect">
            <a:avLst/>
          </a:prstGeom>
          <a:ln>
            <a:noFill/>
          </a:ln>
        </p:spPr>
      </p:pic>
      <p:sp>
        <p:nvSpPr>
          <p:cNvPr id="83" name="CustomShape 1"/>
          <p:cNvSpPr/>
          <p:nvPr/>
        </p:nvSpPr>
        <p:spPr>
          <a:xfrm flipH="1" flipV="1">
            <a:off x="-643680" y="-356760"/>
            <a:ext cx="10164600" cy="4833360"/>
          </a:xfrm>
          <a:custGeom>
            <a:avLst/>
            <a:gdLst/>
            <a:ahLst/>
            <a:cxnLst/>
            <a:rect l="l" t="t" r="r" b="b"/>
            <a:pathLst>
              <a:path w="12540" h="5963">
                <a:moveTo>
                  <a:pt x="12213" y="5963"/>
                </a:moveTo>
                <a:lnTo>
                  <a:pt x="146" y="5699"/>
                </a:lnTo>
                <a:cubicBezTo>
                  <a:pt x="122" y="4042"/>
                  <a:pt x="24" y="2002"/>
                  <a:pt x="0" y="345"/>
                </a:cubicBezTo>
                <a:lnTo>
                  <a:pt x="6405" y="345"/>
                </a:lnTo>
                <a:lnTo>
                  <a:pt x="6855" y="0"/>
                </a:lnTo>
                <a:lnTo>
                  <a:pt x="12540" y="0"/>
                </a:lnTo>
                <a:lnTo>
                  <a:pt x="12213" y="5963"/>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84" name="TextShape 2"/>
          <p:cNvSpPr txBox="1"/>
          <p:nvPr/>
        </p:nvSpPr>
        <p:spPr>
          <a:xfrm>
            <a:off x="640080" y="4476240"/>
            <a:ext cx="7883280" cy="1704600"/>
          </a:xfrm>
          <a:prstGeom prst="rect">
            <a:avLst/>
          </a:prstGeom>
          <a:noFill/>
          <a:ln>
            <a:noFill/>
          </a:ln>
        </p:spPr>
        <p:txBody>
          <a:bodyPr>
            <a:normAutofit/>
          </a:bodyPr>
          <a:lstStyle/>
          <a:p>
            <a:pPr algn="ctr"/>
            <a:r>
              <a:rPr lang="en-GB" sz="4800" b="1"/>
              <a:t>Security Landscape in IPv4 and IPv6</a:t>
            </a:r>
            <a:endParaRPr lang="en-US" sz="4800" b="1" strike="noStrike" spc="-1">
              <a:latin typeface="Arial"/>
            </a:endParaRPr>
          </a:p>
        </p:txBody>
      </p:sp>
      <p:sp>
        <p:nvSpPr>
          <p:cNvPr id="85" name="CustomShape 3"/>
          <p:cNvSpPr/>
          <p:nvPr/>
        </p:nvSpPr>
        <p:spPr>
          <a:xfrm>
            <a:off x="640080" y="6059520"/>
            <a:ext cx="8503920" cy="80676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86" name="CustomShape 4"/>
          <p:cNvSpPr/>
          <p:nvPr/>
        </p:nvSpPr>
        <p:spPr>
          <a:xfrm>
            <a:off x="2377440" y="6583680"/>
            <a:ext cx="6583680" cy="21024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87" name="Picture 4" descr="J:\Business\KENET\Kenet-logo.png"/>
          <p:cNvPicPr/>
          <p:nvPr/>
        </p:nvPicPr>
        <p:blipFill>
          <a:blip r:embed="rId3"/>
          <a:stretch/>
        </p:blipFill>
        <p:spPr>
          <a:xfrm>
            <a:off x="5000760" y="73800"/>
            <a:ext cx="3885840" cy="1308600"/>
          </a:xfrm>
          <a:prstGeom prst="rect">
            <a:avLst/>
          </a:prstGeom>
          <a:ln>
            <a:noFill/>
          </a:ln>
        </p:spPr>
      </p:pic>
      <p:sp>
        <p:nvSpPr>
          <p:cNvPr id="88" name="TextShape 5"/>
          <p:cNvSpPr txBox="1"/>
          <p:nvPr/>
        </p:nvSpPr>
        <p:spPr>
          <a:xfrm>
            <a:off x="871920" y="1924560"/>
            <a:ext cx="6071760" cy="2081520"/>
          </a:xfrm>
          <a:prstGeom prst="rect">
            <a:avLst/>
          </a:prstGeom>
          <a:noFill/>
          <a:ln>
            <a:noFill/>
          </a:ln>
        </p:spPr>
        <p:txBody>
          <a:bodyPr anchor="ctr">
            <a:noAutofit/>
          </a:bodyPr>
          <a:lstStyle/>
          <a:p>
            <a:pPr algn="ctr"/>
            <a:r>
              <a:rPr lang="en-GB" sz="3200" b="1"/>
              <a:t>STRENGTHENING KENYA'S CYBERSECURITY POSTURE</a:t>
            </a:r>
            <a:endParaRPr lang="en-US" sz="3200" b="1" spc="-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A8809-BCC7-BF6B-D104-388FE783C501}"/>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CA7BE130-A192-F8E2-9D90-1C4A8127EC6F}"/>
              </a:ext>
            </a:extLst>
          </p:cNvPr>
          <p:cNvPicPr/>
          <p:nvPr/>
        </p:nvPicPr>
        <p:blipFill>
          <a:blip r:embed="rId3"/>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D2474CA7-68E5-0768-3D97-0C89296F2D55}"/>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116" name="CustomShape 2">
            <a:extLst>
              <a:ext uri="{FF2B5EF4-FFF2-40B4-BE49-F238E27FC236}">
                <a16:creationId xmlns:a16="http://schemas.microsoft.com/office/drawing/2014/main" id="{8344FCC3-C7D5-C47B-ADCC-92A4A8CAD9C7}"/>
              </a:ext>
            </a:extLst>
          </p:cNvPr>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117" name="Picture 4_0" descr="J:\Business\KENET\Kenet-logo.png">
            <a:extLst>
              <a:ext uri="{FF2B5EF4-FFF2-40B4-BE49-F238E27FC236}">
                <a16:creationId xmlns:a16="http://schemas.microsoft.com/office/drawing/2014/main" id="{2A91D2E0-13B6-3560-E3E3-7B08BF5C5883}"/>
              </a:ext>
            </a:extLst>
          </p:cNvPr>
          <p:cNvPicPr/>
          <p:nvPr/>
        </p:nvPicPr>
        <p:blipFill>
          <a:blip r:embed="rId4"/>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4693A89F-7D0A-5AB8-7EAA-323A939761FF}"/>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CE6C8D77-0F7F-4AA5-FCC2-4F86870D318D}"/>
              </a:ext>
            </a:extLst>
          </p:cNvPr>
          <p:cNvSpPr>
            <a:spLocks noGrp="1"/>
          </p:cNvSpPr>
          <p:nvPr>
            <p:ph type="title"/>
          </p:nvPr>
        </p:nvSpPr>
        <p:spPr/>
        <p:txBody>
          <a:bodyPr/>
          <a:lstStyle/>
          <a:p>
            <a:r>
              <a:rPr lang="en-GB" sz="3600" b="1">
                <a:solidFill>
                  <a:srgbClr val="C00000"/>
                </a:solidFill>
              </a:rPr>
              <a:t>Best Practices &amp; Mitigation Strategies</a:t>
            </a:r>
            <a:endParaRPr lang="en-KE" sz="3600" b="1">
              <a:solidFill>
                <a:srgbClr val="C00000"/>
              </a:solidFill>
            </a:endParaRPr>
          </a:p>
        </p:txBody>
      </p:sp>
      <p:sp>
        <p:nvSpPr>
          <p:cNvPr id="3" name="Text Placeholder 2">
            <a:extLst>
              <a:ext uri="{FF2B5EF4-FFF2-40B4-BE49-F238E27FC236}">
                <a16:creationId xmlns:a16="http://schemas.microsoft.com/office/drawing/2014/main" id="{85826E68-63FF-BF02-70CC-642C3B1278D0}"/>
              </a:ext>
            </a:extLst>
          </p:cNvPr>
          <p:cNvSpPr>
            <a:spLocks noGrp="1"/>
          </p:cNvSpPr>
          <p:nvPr>
            <p:ph type="body"/>
          </p:nvPr>
        </p:nvSpPr>
        <p:spPr>
          <a:xfrm rot="10800000" flipV="1">
            <a:off x="457200" y="1998000"/>
            <a:ext cx="2962656" cy="3817584"/>
          </a:xfrm>
        </p:spPr>
        <p:txBody>
          <a:bodyPr>
            <a:normAutofit fontScale="62500" lnSpcReduction="20000"/>
          </a:bodyPr>
          <a:lstStyle/>
          <a:p>
            <a:r>
              <a:rPr lang="en-US" sz="2900" b="1" dirty="0"/>
              <a:t>IPv4</a:t>
            </a:r>
          </a:p>
          <a:p>
            <a:pPr>
              <a:buFont typeface="Wingdings" panose="05000000000000000000" pitchFamily="2" charset="2"/>
              <a:buChar char="v"/>
            </a:pPr>
            <a:r>
              <a:rPr lang="en-GB" sz="2900" dirty="0"/>
              <a:t>Rate-limit NAT translations</a:t>
            </a:r>
          </a:p>
          <a:p>
            <a:pPr>
              <a:buFont typeface="Wingdings" panose="05000000000000000000" pitchFamily="2" charset="2"/>
              <a:buChar char="v"/>
            </a:pPr>
            <a:r>
              <a:rPr lang="en-GB" sz="2900" dirty="0"/>
              <a:t>Isolate legacy IPv4-only devices</a:t>
            </a:r>
          </a:p>
          <a:p>
            <a:pPr>
              <a:buFont typeface="Wingdings" panose="05000000000000000000" pitchFamily="2" charset="2"/>
              <a:buChar char="v"/>
            </a:pPr>
            <a:r>
              <a:rPr lang="en-GB" sz="2900" dirty="0"/>
              <a:t>Implement DHCP snooping</a:t>
            </a:r>
          </a:p>
          <a:p>
            <a:pPr>
              <a:buFont typeface="Wingdings" panose="05000000000000000000" pitchFamily="2" charset="2"/>
              <a:buChar char="v"/>
            </a:pPr>
            <a:r>
              <a:rPr lang="en-GB" sz="2900" dirty="0"/>
              <a:t>Use Dynamic ARP Inspection</a:t>
            </a:r>
          </a:p>
          <a:p>
            <a:endParaRPr lang="en-GB" sz="2900"/>
          </a:p>
          <a:p>
            <a:endParaRPr lang="en-GB" sz="2900"/>
          </a:p>
          <a:p>
            <a:r>
              <a:rPr lang="en-GB" sz="2900" b="1" dirty="0"/>
              <a:t>IPv6</a:t>
            </a:r>
          </a:p>
          <a:p>
            <a:pPr>
              <a:buFont typeface="Wingdings" panose="05000000000000000000" pitchFamily="2" charset="2"/>
              <a:buChar char="v"/>
            </a:pPr>
            <a:r>
              <a:rPr lang="en-GB" sz="2900" dirty="0"/>
              <a:t>Disable unused transition mechanisms (6to4)</a:t>
            </a:r>
          </a:p>
          <a:p>
            <a:pPr>
              <a:buFont typeface="Wingdings" panose="05000000000000000000" pitchFamily="2" charset="2"/>
              <a:buChar char="v"/>
            </a:pPr>
            <a:r>
              <a:rPr lang="en-GB" sz="2900" dirty="0"/>
              <a:t>Deploy RA Guard on switches</a:t>
            </a:r>
          </a:p>
          <a:p>
            <a:pPr>
              <a:buFont typeface="Wingdings" panose="05000000000000000000" pitchFamily="2" charset="2"/>
              <a:buChar char="v"/>
            </a:pPr>
            <a:r>
              <a:rPr lang="en-GB" sz="2900" dirty="0"/>
              <a:t>Use NDP Monitoring</a:t>
            </a:r>
          </a:p>
          <a:p>
            <a:endParaRPr lang="en-GB"/>
          </a:p>
          <a:p>
            <a:endParaRPr lang="en-US"/>
          </a:p>
          <a:p>
            <a:pPr marL="0" indent="0">
              <a:buNone/>
            </a:pPr>
            <a:endParaRPr lang="en-KE"/>
          </a:p>
        </p:txBody>
      </p:sp>
      <p:sp>
        <p:nvSpPr>
          <p:cNvPr id="4" name="Text Placeholder 3">
            <a:extLst>
              <a:ext uri="{FF2B5EF4-FFF2-40B4-BE49-F238E27FC236}">
                <a16:creationId xmlns:a16="http://schemas.microsoft.com/office/drawing/2014/main" id="{10785FCE-5909-CC5F-B348-972C952FE17C}"/>
              </a:ext>
            </a:extLst>
          </p:cNvPr>
          <p:cNvSpPr>
            <a:spLocks noGrp="1"/>
          </p:cNvSpPr>
          <p:nvPr>
            <p:ph type="body"/>
          </p:nvPr>
        </p:nvSpPr>
        <p:spPr>
          <a:xfrm>
            <a:off x="4264776" y="1520186"/>
            <a:ext cx="4564944" cy="3656254"/>
          </a:xfrm>
        </p:spPr>
        <p:txBody>
          <a:bodyPr/>
          <a:lstStyle/>
          <a:p>
            <a:r>
              <a:rPr lang="en-GB" sz="2200" b="1"/>
              <a:t>Dual – Stack</a:t>
            </a:r>
          </a:p>
          <a:p>
            <a:pPr>
              <a:buFont typeface="Wingdings" panose="05000000000000000000" pitchFamily="2" charset="2"/>
              <a:buChar char="v"/>
            </a:pPr>
            <a:r>
              <a:rPr lang="en-GB" sz="2200"/>
              <a:t>Synchronize ACLs for both protocols</a:t>
            </a:r>
          </a:p>
          <a:p>
            <a:pPr>
              <a:buFont typeface="Wingdings" panose="05000000000000000000" pitchFamily="2" charset="2"/>
              <a:buChar char="v"/>
            </a:pPr>
            <a:r>
              <a:rPr lang="en-GB" sz="2200"/>
              <a:t>Monitor IPv6 flow logs (often ignored!)</a:t>
            </a:r>
          </a:p>
          <a:p>
            <a:pPr>
              <a:buFont typeface="Wingdings" panose="05000000000000000000" pitchFamily="2" charset="2"/>
              <a:buChar char="v"/>
            </a:pPr>
            <a:r>
              <a:rPr lang="en-GB" sz="2200"/>
              <a:t>General Network Segmentation</a:t>
            </a:r>
          </a:p>
          <a:p>
            <a:pPr>
              <a:buFont typeface="Wingdings" panose="05000000000000000000" pitchFamily="2" charset="2"/>
              <a:buChar char="v"/>
            </a:pPr>
            <a:r>
              <a:rPr lang="en-GB" sz="2200"/>
              <a:t>Train administrators regularly</a:t>
            </a:r>
            <a:endParaRPr lang="en-KE" sz="2200"/>
          </a:p>
        </p:txBody>
      </p:sp>
    </p:spTree>
    <p:extLst>
      <p:ext uri="{BB962C8B-B14F-4D97-AF65-F5344CB8AC3E}">
        <p14:creationId xmlns:p14="http://schemas.microsoft.com/office/powerpoint/2010/main" val="3136792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9DA75-EAA3-774F-AB58-9F43A66ED4B1}"/>
            </a:ext>
          </a:extLst>
        </p:cNvPr>
        <p:cNvGrpSpPr/>
        <p:nvPr/>
      </p:nvGrpSpPr>
      <p:grpSpPr>
        <a:xfrm>
          <a:off x="0" y="0"/>
          <a:ext cx="0" cy="0"/>
          <a:chOff x="0" y="0"/>
          <a:chExt cx="0" cy="0"/>
        </a:xfrm>
      </p:grpSpPr>
      <p:pic>
        <p:nvPicPr>
          <p:cNvPr id="114" name="Picture 24_0" descr="KENET-Watermark.png">
            <a:extLst>
              <a:ext uri="{FF2B5EF4-FFF2-40B4-BE49-F238E27FC236}">
                <a16:creationId xmlns:a16="http://schemas.microsoft.com/office/drawing/2014/main" id="{E3D2908B-915A-ECC9-FB3C-DDB57AB611FC}"/>
              </a:ext>
            </a:extLst>
          </p:cNvPr>
          <p:cNvPicPr/>
          <p:nvPr/>
        </p:nvPicPr>
        <p:blipFill>
          <a:blip r:embed="rId2"/>
          <a:stretch/>
        </p:blipFill>
        <p:spPr>
          <a:xfrm>
            <a:off x="1285920" y="709560"/>
            <a:ext cx="5457600" cy="5438520"/>
          </a:xfrm>
          <a:prstGeom prst="rect">
            <a:avLst/>
          </a:prstGeom>
          <a:ln>
            <a:noFill/>
          </a:ln>
        </p:spPr>
      </p:pic>
      <p:sp>
        <p:nvSpPr>
          <p:cNvPr id="115" name="CustomShape 1">
            <a:extLst>
              <a:ext uri="{FF2B5EF4-FFF2-40B4-BE49-F238E27FC236}">
                <a16:creationId xmlns:a16="http://schemas.microsoft.com/office/drawing/2014/main" id="{E71E822C-A819-D621-BDAB-FFCC8DB43BD5}"/>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116" name="CustomShape 2">
            <a:extLst>
              <a:ext uri="{FF2B5EF4-FFF2-40B4-BE49-F238E27FC236}">
                <a16:creationId xmlns:a16="http://schemas.microsoft.com/office/drawing/2014/main" id="{C40DBBD5-C620-27F6-3812-DA01987BEAEC}"/>
              </a:ext>
            </a:extLst>
          </p:cNvPr>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117" name="Picture 4_0" descr="J:\Business\KENET\Kenet-logo.png">
            <a:extLst>
              <a:ext uri="{FF2B5EF4-FFF2-40B4-BE49-F238E27FC236}">
                <a16:creationId xmlns:a16="http://schemas.microsoft.com/office/drawing/2014/main" id="{FC7DC6A8-BA3D-AA8B-FA42-110EDC3E785C}"/>
              </a:ext>
            </a:extLst>
          </p:cNvPr>
          <p:cNvPicPr/>
          <p:nvPr/>
        </p:nvPicPr>
        <p:blipFill>
          <a:blip r:embed="rId3"/>
          <a:stretch/>
        </p:blipFill>
        <p:spPr>
          <a:xfrm>
            <a:off x="7092360" y="71280"/>
            <a:ext cx="1908720" cy="642600"/>
          </a:xfrm>
          <a:prstGeom prst="rect">
            <a:avLst/>
          </a:prstGeom>
          <a:ln>
            <a:noFill/>
          </a:ln>
        </p:spPr>
      </p:pic>
      <p:sp>
        <p:nvSpPr>
          <p:cNvPr id="118" name="TextShape 3">
            <a:extLst>
              <a:ext uri="{FF2B5EF4-FFF2-40B4-BE49-F238E27FC236}">
                <a16:creationId xmlns:a16="http://schemas.microsoft.com/office/drawing/2014/main" id="{98F08A76-D4AB-8536-A98C-3A057B7A469A}"/>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7A6470B8-0FF7-489D-9A70-FC3304BCBDAB}"/>
              </a:ext>
            </a:extLst>
          </p:cNvPr>
          <p:cNvSpPr>
            <a:spLocks noGrp="1"/>
          </p:cNvSpPr>
          <p:nvPr>
            <p:ph type="title"/>
          </p:nvPr>
        </p:nvSpPr>
        <p:spPr/>
        <p:txBody>
          <a:bodyPr/>
          <a:lstStyle/>
          <a:p>
            <a:r>
              <a:rPr lang="en-US" b="1">
                <a:solidFill>
                  <a:srgbClr val="C00000"/>
                </a:solidFill>
              </a:rPr>
              <a:t>Q &amp; A</a:t>
            </a:r>
            <a:endParaRPr lang="en-KE" b="1">
              <a:solidFill>
                <a:srgbClr val="C00000"/>
              </a:solidFill>
            </a:endParaRPr>
          </a:p>
        </p:txBody>
      </p:sp>
      <p:sp>
        <p:nvSpPr>
          <p:cNvPr id="3" name="Text Placeholder 2">
            <a:extLst>
              <a:ext uri="{FF2B5EF4-FFF2-40B4-BE49-F238E27FC236}">
                <a16:creationId xmlns:a16="http://schemas.microsoft.com/office/drawing/2014/main" id="{5507875F-10D2-6CA4-C5FE-C620ED5F9760}"/>
              </a:ext>
            </a:extLst>
          </p:cNvPr>
          <p:cNvSpPr>
            <a:spLocks noGrp="1"/>
          </p:cNvSpPr>
          <p:nvPr>
            <p:ph type="body"/>
          </p:nvPr>
        </p:nvSpPr>
        <p:spPr>
          <a:xfrm>
            <a:off x="457200" y="4927230"/>
            <a:ext cx="8229240" cy="654570"/>
          </a:xfrm>
        </p:spPr>
        <p:txBody>
          <a:bodyPr/>
          <a:lstStyle/>
          <a:p>
            <a:pPr marL="0" indent="0">
              <a:buNone/>
            </a:pPr>
            <a:r>
              <a:rPr lang="en-GB"/>
              <a:t>Challenges in transitioning to or securing IPv6 ?</a:t>
            </a:r>
            <a:endParaRPr lang="en-KE"/>
          </a:p>
        </p:txBody>
      </p:sp>
      <p:pic>
        <p:nvPicPr>
          <p:cNvPr id="4" name="Picture 8" descr="Thinking Emoji - what it means and how to use it.">
            <a:extLst>
              <a:ext uri="{FF2B5EF4-FFF2-40B4-BE49-F238E27FC236}">
                <a16:creationId xmlns:a16="http://schemas.microsoft.com/office/drawing/2014/main" id="{593CC1F7-4781-7556-B387-B9E288F5F4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8120" y="1326982"/>
            <a:ext cx="6400440" cy="3600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094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CustomShape 1"/>
          <p:cNvSpPr/>
          <p:nvPr/>
        </p:nvSpPr>
        <p:spPr>
          <a:xfrm>
            <a:off x="0" y="2453040"/>
            <a:ext cx="9143640" cy="4833360"/>
          </a:xfrm>
          <a:custGeom>
            <a:avLst/>
            <a:gdLst/>
            <a:ahLst/>
            <a:cxnLst/>
            <a:rect l="l" t="t" r="r" b="b"/>
            <a:pathLst>
              <a:path w="12555" h="5963">
                <a:moveTo>
                  <a:pt x="12555" y="5963"/>
                </a:moveTo>
                <a:lnTo>
                  <a:pt x="0" y="5816"/>
                </a:lnTo>
                <a:cubicBezTo>
                  <a:pt x="5" y="4462"/>
                  <a:pt x="10" y="1699"/>
                  <a:pt x="15" y="345"/>
                </a:cubicBezTo>
                <a:lnTo>
                  <a:pt x="6420" y="345"/>
                </a:lnTo>
                <a:lnTo>
                  <a:pt x="6870" y="0"/>
                </a:lnTo>
                <a:lnTo>
                  <a:pt x="12555" y="0"/>
                </a:lnTo>
                <a:lnTo>
                  <a:pt x="12555" y="5963"/>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120" name="CustomShape 2"/>
          <p:cNvSpPr/>
          <p:nvPr/>
        </p:nvSpPr>
        <p:spPr>
          <a:xfrm>
            <a:off x="1071360" y="5286240"/>
            <a:ext cx="6400440" cy="1499760"/>
          </a:xfrm>
          <a:prstGeom prst="rect">
            <a:avLst/>
          </a:prstGeom>
          <a:noFill/>
          <a:ln>
            <a:noFill/>
          </a:ln>
        </p:spPr>
        <p:style>
          <a:lnRef idx="0">
            <a:scrgbClr r="0" g="0" b="0"/>
          </a:lnRef>
          <a:fillRef idx="0">
            <a:scrgbClr r="0" g="0" b="0"/>
          </a:fillRef>
          <a:effectRef idx="0">
            <a:scrgbClr r="0" g="0" b="0"/>
          </a:effectRef>
          <a:fontRef idx="minor"/>
        </p:style>
        <p:txBody>
          <a:bodyPr>
            <a:noAutofit/>
          </a:bodyPr>
          <a:lstStyle/>
          <a:p>
            <a:pPr algn="ctr">
              <a:lnSpc>
                <a:spcPct val="100000"/>
              </a:lnSpc>
            </a:pPr>
            <a:r>
              <a:rPr lang="en-GB" sz="2400" b="1" strike="noStrike" spc="-1">
                <a:solidFill>
                  <a:srgbClr val="FFFFFF"/>
                </a:solidFill>
                <a:latin typeface="Calibri"/>
              </a:rPr>
              <a:t>www.kenet.or.ke</a:t>
            </a:r>
            <a:endParaRPr lang="en-US" sz="2400" b="0" strike="noStrike" spc="-1">
              <a:latin typeface="Arial"/>
            </a:endParaRPr>
          </a:p>
          <a:p>
            <a:pPr algn="ctr">
              <a:lnSpc>
                <a:spcPct val="100000"/>
              </a:lnSpc>
            </a:pPr>
            <a:r>
              <a:rPr lang="en-GB" sz="1800" b="0" strike="noStrike" spc="-1">
                <a:solidFill>
                  <a:srgbClr val="FFFFFF"/>
                </a:solidFill>
                <a:latin typeface="Calibri"/>
              </a:rPr>
              <a:t>Jomo Kenyatta Memorial</a:t>
            </a:r>
            <a:endParaRPr lang="en-US" sz="1800" b="0" strike="noStrike" spc="-1">
              <a:latin typeface="Arial"/>
            </a:endParaRPr>
          </a:p>
          <a:p>
            <a:pPr algn="ctr">
              <a:lnSpc>
                <a:spcPct val="100000"/>
              </a:lnSpc>
            </a:pPr>
            <a:r>
              <a:rPr lang="en-GB" sz="1800" b="0" strike="noStrike" spc="-1">
                <a:solidFill>
                  <a:srgbClr val="FFFFFF"/>
                </a:solidFill>
                <a:latin typeface="Calibri"/>
              </a:rPr>
              <a:t>Library, University of Nairobi</a:t>
            </a:r>
            <a:endParaRPr lang="en-US" sz="1800" b="0" strike="noStrike" spc="-1">
              <a:latin typeface="Arial"/>
            </a:endParaRPr>
          </a:p>
          <a:p>
            <a:pPr algn="ctr">
              <a:lnSpc>
                <a:spcPct val="100000"/>
              </a:lnSpc>
            </a:pPr>
            <a:r>
              <a:rPr lang="pl-PL" sz="1800" b="0" strike="noStrike" spc="-1">
                <a:solidFill>
                  <a:srgbClr val="FFFFFF"/>
                </a:solidFill>
                <a:latin typeface="Calibri"/>
              </a:rPr>
              <a:t>P. O Box 30244-00100, Nairobi.</a:t>
            </a:r>
            <a:endParaRPr lang="en-US" sz="1800" b="0" strike="noStrike" spc="-1">
              <a:latin typeface="Arial"/>
            </a:endParaRPr>
          </a:p>
          <a:p>
            <a:pPr algn="ctr">
              <a:lnSpc>
                <a:spcPct val="100000"/>
              </a:lnSpc>
            </a:pPr>
            <a:r>
              <a:rPr lang="en-GB" sz="1800" b="0" strike="noStrike" spc="-1">
                <a:solidFill>
                  <a:srgbClr val="FFFFFF"/>
                </a:solidFill>
                <a:latin typeface="Calibri"/>
              </a:rPr>
              <a:t>0732 150 500 / 0703 044 500</a:t>
            </a:r>
            <a:endParaRPr lang="en-US" sz="1800" b="0" strike="noStrike" spc="-1">
              <a:latin typeface="Arial"/>
            </a:endParaRPr>
          </a:p>
        </p:txBody>
      </p:sp>
      <p:pic>
        <p:nvPicPr>
          <p:cNvPr id="121" name="Picture 4" descr="J:\Business\KENET\Transforming-EdthroughICTpurple.png"/>
          <p:cNvPicPr/>
          <p:nvPr/>
        </p:nvPicPr>
        <p:blipFill>
          <a:blip r:embed="rId2"/>
          <a:stretch/>
        </p:blipFill>
        <p:spPr>
          <a:xfrm>
            <a:off x="785880" y="1285920"/>
            <a:ext cx="3381120" cy="904680"/>
          </a:xfrm>
          <a:prstGeom prst="rect">
            <a:avLst/>
          </a:prstGeom>
          <a:ln>
            <a:noFill/>
          </a:ln>
        </p:spPr>
      </p:pic>
      <p:sp>
        <p:nvSpPr>
          <p:cNvPr id="122" name="TextShape 3"/>
          <p:cNvSpPr txBox="1"/>
          <p:nvPr/>
        </p:nvSpPr>
        <p:spPr>
          <a:xfrm>
            <a:off x="0" y="3173400"/>
            <a:ext cx="7772040" cy="1469520"/>
          </a:xfrm>
          <a:prstGeom prst="rect">
            <a:avLst/>
          </a:prstGeom>
          <a:noFill/>
          <a:ln>
            <a:noFill/>
          </a:ln>
        </p:spPr>
        <p:txBody>
          <a:bodyPr anchor="ctr">
            <a:normAutofit/>
          </a:bodyPr>
          <a:lstStyle/>
          <a:p>
            <a:pPr algn="ctr">
              <a:lnSpc>
                <a:spcPct val="100000"/>
              </a:lnSpc>
            </a:pPr>
            <a:r>
              <a:rPr lang="en-GB" sz="6600" b="1" strike="noStrike" spc="-1">
                <a:solidFill>
                  <a:srgbClr val="FFFFFF"/>
                </a:solidFill>
                <a:latin typeface="Calibri"/>
              </a:rPr>
              <a:t>Thank You</a:t>
            </a:r>
            <a:endParaRPr lang="en-US" sz="6600" b="0" strike="noStrike" spc="-1">
              <a:solidFill>
                <a:srgbClr val="000000"/>
              </a:solidFill>
              <a:latin typeface="Calibri"/>
            </a:endParaRPr>
          </a:p>
        </p:txBody>
      </p:sp>
      <p:pic>
        <p:nvPicPr>
          <p:cNvPr id="123" name="Picture 4" descr="J:\Business\KENET\Kenet-logo.png"/>
          <p:cNvPicPr/>
          <p:nvPr/>
        </p:nvPicPr>
        <p:blipFill>
          <a:blip r:embed="rId3"/>
          <a:stretch/>
        </p:blipFill>
        <p:spPr>
          <a:xfrm>
            <a:off x="6429240" y="0"/>
            <a:ext cx="2571480" cy="865800"/>
          </a:xfrm>
          <a:prstGeom prst="rect">
            <a:avLst/>
          </a:prstGeom>
          <a:ln>
            <a:noFill/>
          </a:ln>
        </p:spPr>
      </p:pic>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2" presetClass="entr" presetSubtype="2" fill="hold" nodeType="afterEffect">
                                  <p:stCondLst>
                                    <p:cond delay="1000"/>
                                  </p:stCondLst>
                                  <p:childTnLst>
                                    <p:set>
                                      <p:cBhvr>
                                        <p:cTn id="6" dur="1" fill="hold">
                                          <p:stCondLst>
                                            <p:cond delay="0"/>
                                          </p:stCondLst>
                                        </p:cTn>
                                        <p:tgtEl>
                                          <p:spTgt spid="121"/>
                                        </p:tgtEl>
                                        <p:attrNameLst>
                                          <p:attrName>style.visibility</p:attrName>
                                        </p:attrNameLst>
                                      </p:cBhvr>
                                      <p:to>
                                        <p:strVal val="visible"/>
                                      </p:to>
                                    </p:set>
                                    <p:animEffect transition="in" filter="slide(fromRight)">
                                      <p:cBhvr additive="repl">
                                        <p:cTn id="7" dur="1000"/>
                                        <p:tgtEl>
                                          <p:spTgt spid="121"/>
                                        </p:tgtEl>
                                      </p:cBhvr>
                                    </p:animEffect>
                                  </p:childTnLst>
                                </p:cTn>
                              </p:par>
                            </p:childTnLst>
                          </p:cTn>
                        </p:par>
                        <p:par>
                          <p:cTn id="8" fill="hold">
                            <p:stCondLst>
                              <p:cond delay="2000"/>
                            </p:stCondLst>
                            <p:childTnLst>
                              <p:par>
                                <p:cTn id="9" presetID="31" presetClass="entr" fill="hold" nodeType="afterEffect">
                                  <p:stCondLst>
                                    <p:cond delay="1500"/>
                                  </p:stCondLst>
                                  <p:iterate type="lt">
                                    <p:tmAbs val="90"/>
                                  </p:iterate>
                                  <p:childTnLst>
                                    <p:set>
                                      <p:cBhvr>
                                        <p:cTn id="10" dur="1" fill="hold">
                                          <p:stCondLst>
                                            <p:cond delay="0"/>
                                          </p:stCondLst>
                                        </p:cTn>
                                        <p:tgtEl>
                                          <p:spTgt spid="122"/>
                                        </p:tgtEl>
                                        <p:attrNameLst>
                                          <p:attrName>style.visibility</p:attrName>
                                        </p:attrNameLst>
                                      </p:cBhvr>
                                      <p:to>
                                        <p:strVal val="visible"/>
                                      </p:to>
                                    </p:set>
                                    <p:anim calcmode="lin" valueType="num">
                                      <p:cBhvr additive="repl">
                                        <p:cTn id="11" dur="1000" fill="hold"/>
                                        <p:tgtEl>
                                          <p:spTgt spid="122"/>
                                        </p:tgtEl>
                                        <p:attrNameLst>
                                          <p:attrName>ppt_w</p:attrName>
                                        </p:attrNameLst>
                                      </p:cBhvr>
                                      <p:tavLst>
                                        <p:tav tm="0">
                                          <p:val>
                                            <p:fltVal val="0"/>
                                          </p:val>
                                        </p:tav>
                                        <p:tav tm="100000">
                                          <p:val>
                                            <p:strVal val="#ppt_w"/>
                                          </p:val>
                                        </p:tav>
                                      </p:tavLst>
                                    </p:anim>
                                    <p:anim calcmode="lin" valueType="num">
                                      <p:cBhvr additive="repl">
                                        <p:cTn id="12" dur="1000" fill="hold"/>
                                        <p:tgtEl>
                                          <p:spTgt spid="122"/>
                                        </p:tgtEl>
                                        <p:attrNameLst>
                                          <p:attrName>ppt_h</p:attrName>
                                        </p:attrNameLst>
                                      </p:cBhvr>
                                      <p:tavLst>
                                        <p:tav tm="0">
                                          <p:val>
                                            <p:fltVal val="0"/>
                                          </p:val>
                                        </p:tav>
                                        <p:tav tm="100000">
                                          <p:val>
                                            <p:strVal val="#ppt_h"/>
                                          </p:val>
                                        </p:tav>
                                      </p:tavLst>
                                    </p:anim>
                                    <p:anim calcmode="lin" valueType="num">
                                      <p:cBhvr additive="repl">
                                        <p:cTn id="13" dur="1000" fill="hold"/>
                                        <p:tgtEl>
                                          <p:spTgt spid="122"/>
                                        </p:tgtEl>
                                        <p:attrNameLst>
                                          <p:attrName>r</p:attrName>
                                        </p:attrNameLst>
                                      </p:cBhvr>
                                      <p:tavLst>
                                        <p:tav tm="0">
                                          <p:val>
                                            <p:strVal val="90"/>
                                          </p:val>
                                        </p:tav>
                                        <p:tav tm="100000">
                                          <p:val>
                                            <p:strVal val="0"/>
                                          </p:val>
                                        </p:tav>
                                      </p:tavLst>
                                    </p:anim>
                                    <p:animEffect transition="in" filter="fade">
                                      <p:cBhvr additive="repl">
                                        <p:cTn id="14" dur="1000"/>
                                        <p:tgtEl>
                                          <p:spTgt spid="122"/>
                                        </p:tgtEl>
                                      </p:cBhvr>
                                    </p:animEffect>
                                  </p:childTnLst>
                                </p:cTn>
                              </p:par>
                            </p:childTnLst>
                          </p:cTn>
                        </p:par>
                        <p:par>
                          <p:cTn id="15" fill="hold">
                            <p:stCondLst>
                              <p:cond delay="5130"/>
                            </p:stCondLst>
                            <p:childTnLst>
                              <p:par>
                                <p:cTn id="16" presetID="10" presetClass="entr" fill="hold" nodeType="afterEffect">
                                  <p:stCondLst>
                                    <p:cond delay="500"/>
                                  </p:stCondLst>
                                  <p:iterate type="wd">
                                    <p:tmAbs val="100"/>
                                  </p:iterate>
                                  <p:childTnLst>
                                    <p:set>
                                      <p:cBhvr>
                                        <p:cTn id="17" dur="1" fill="hold">
                                          <p:stCondLst>
                                            <p:cond delay="0"/>
                                          </p:stCondLst>
                                        </p:cTn>
                                        <p:tgtEl>
                                          <p:spTgt spid="120">
                                            <p:txEl>
                                              <p:pRg st="0" end="0"/>
                                            </p:txEl>
                                          </p:spTgt>
                                        </p:tgtEl>
                                        <p:attrNameLst>
                                          <p:attrName>style.visibility</p:attrName>
                                        </p:attrNameLst>
                                      </p:cBhvr>
                                      <p:to>
                                        <p:strVal val="visible"/>
                                      </p:to>
                                    </p:set>
                                    <p:animEffect transition="in" filter="fade">
                                      <p:cBhvr additive="repl">
                                        <p:cTn id="18" dur="1000"/>
                                        <p:tgtEl>
                                          <p:spTgt spid="12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fill="hold" nodeType="clickEffect">
                                  <p:stCondLst>
                                    <p:cond delay="500"/>
                                  </p:stCondLst>
                                  <p:iterate type="wd">
                                    <p:tmAbs val="100"/>
                                  </p:iterate>
                                  <p:childTnLst>
                                    <p:set>
                                      <p:cBhvr>
                                        <p:cTn id="22" dur="1" fill="hold">
                                          <p:stCondLst>
                                            <p:cond delay="0"/>
                                          </p:stCondLst>
                                        </p:cTn>
                                        <p:tgtEl>
                                          <p:spTgt spid="120">
                                            <p:txEl>
                                              <p:pRg st="1" end="1"/>
                                            </p:txEl>
                                          </p:spTgt>
                                        </p:tgtEl>
                                        <p:attrNameLst>
                                          <p:attrName>style.visibility</p:attrName>
                                        </p:attrNameLst>
                                      </p:cBhvr>
                                      <p:to>
                                        <p:strVal val="visible"/>
                                      </p:to>
                                    </p:set>
                                    <p:animEffect transition="in" filter="fade">
                                      <p:cBhvr additive="repl">
                                        <p:cTn id="23" dur="1000"/>
                                        <p:tgtEl>
                                          <p:spTgt spid="120">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fill="hold" nodeType="clickEffect">
                                  <p:stCondLst>
                                    <p:cond delay="500"/>
                                  </p:stCondLst>
                                  <p:iterate type="wd">
                                    <p:tmAbs val="100"/>
                                  </p:iterate>
                                  <p:childTnLst>
                                    <p:set>
                                      <p:cBhvr>
                                        <p:cTn id="27" dur="1" fill="hold">
                                          <p:stCondLst>
                                            <p:cond delay="0"/>
                                          </p:stCondLst>
                                        </p:cTn>
                                        <p:tgtEl>
                                          <p:spTgt spid="120">
                                            <p:txEl>
                                              <p:pRg st="2" end="2"/>
                                            </p:txEl>
                                          </p:spTgt>
                                        </p:tgtEl>
                                        <p:attrNameLst>
                                          <p:attrName>style.visibility</p:attrName>
                                        </p:attrNameLst>
                                      </p:cBhvr>
                                      <p:to>
                                        <p:strVal val="visible"/>
                                      </p:to>
                                    </p:set>
                                    <p:animEffect transition="in" filter="fade">
                                      <p:cBhvr additive="repl">
                                        <p:cTn id="28" dur="1000"/>
                                        <p:tgtEl>
                                          <p:spTgt spid="120">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fill="hold" nodeType="clickEffect">
                                  <p:stCondLst>
                                    <p:cond delay="500"/>
                                  </p:stCondLst>
                                  <p:iterate type="wd">
                                    <p:tmAbs val="100"/>
                                  </p:iterate>
                                  <p:childTnLst>
                                    <p:set>
                                      <p:cBhvr>
                                        <p:cTn id="32" dur="1" fill="hold">
                                          <p:stCondLst>
                                            <p:cond delay="0"/>
                                          </p:stCondLst>
                                        </p:cTn>
                                        <p:tgtEl>
                                          <p:spTgt spid="120">
                                            <p:txEl>
                                              <p:pRg st="3" end="3"/>
                                            </p:txEl>
                                          </p:spTgt>
                                        </p:tgtEl>
                                        <p:attrNameLst>
                                          <p:attrName>style.visibility</p:attrName>
                                        </p:attrNameLst>
                                      </p:cBhvr>
                                      <p:to>
                                        <p:strVal val="visible"/>
                                      </p:to>
                                    </p:set>
                                    <p:animEffect transition="in" filter="fade">
                                      <p:cBhvr additive="repl">
                                        <p:cTn id="33" dur="1000"/>
                                        <p:tgtEl>
                                          <p:spTgt spid="120">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fill="hold" nodeType="clickEffect">
                                  <p:stCondLst>
                                    <p:cond delay="500"/>
                                  </p:stCondLst>
                                  <p:iterate type="wd">
                                    <p:tmAbs val="100"/>
                                  </p:iterate>
                                  <p:childTnLst>
                                    <p:set>
                                      <p:cBhvr>
                                        <p:cTn id="37" dur="1" fill="hold">
                                          <p:stCondLst>
                                            <p:cond delay="0"/>
                                          </p:stCondLst>
                                        </p:cTn>
                                        <p:tgtEl>
                                          <p:spTgt spid="120">
                                            <p:txEl>
                                              <p:pRg st="4" end="4"/>
                                            </p:txEl>
                                          </p:spTgt>
                                        </p:tgtEl>
                                        <p:attrNameLst>
                                          <p:attrName>style.visibility</p:attrName>
                                        </p:attrNameLst>
                                      </p:cBhvr>
                                      <p:to>
                                        <p:strVal val="visible"/>
                                      </p:to>
                                    </p:set>
                                    <p:animEffect transition="in" filter="fade">
                                      <p:cBhvr additive="repl">
                                        <p:cTn id="38" dur="1000"/>
                                        <p:tgtEl>
                                          <p:spTgt spid="1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icture 24" descr="KENET-Watermark.png"/>
          <p:cNvPicPr/>
          <p:nvPr/>
        </p:nvPicPr>
        <p:blipFill>
          <a:blip r:embed="rId2"/>
          <a:stretch/>
        </p:blipFill>
        <p:spPr>
          <a:xfrm>
            <a:off x="959040" y="846000"/>
            <a:ext cx="5457600" cy="5438520"/>
          </a:xfrm>
          <a:prstGeom prst="rect">
            <a:avLst/>
          </a:prstGeom>
          <a:ln>
            <a:noFill/>
          </a:ln>
        </p:spPr>
      </p:pic>
      <p:sp>
        <p:nvSpPr>
          <p:cNvPr id="90"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91" name="CustomShape 2"/>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92" name="Picture 4" descr="J:\Business\KENET\Kenet-logo.png"/>
          <p:cNvPicPr/>
          <p:nvPr/>
        </p:nvPicPr>
        <p:blipFill>
          <a:blip r:embed="rId3"/>
          <a:stretch/>
        </p:blipFill>
        <p:spPr>
          <a:xfrm>
            <a:off x="7092360" y="71280"/>
            <a:ext cx="1908720" cy="642600"/>
          </a:xfrm>
          <a:prstGeom prst="rect">
            <a:avLst/>
          </a:prstGeom>
          <a:ln>
            <a:noFill/>
          </a:ln>
        </p:spPr>
      </p:pic>
      <p:sp>
        <p:nvSpPr>
          <p:cNvPr id="93"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50C6ECF1-E7B6-0C4E-E267-8F14F40FBE15}"/>
              </a:ext>
            </a:extLst>
          </p:cNvPr>
          <p:cNvSpPr>
            <a:spLocks noGrp="1"/>
          </p:cNvSpPr>
          <p:nvPr>
            <p:ph type="title"/>
          </p:nvPr>
        </p:nvSpPr>
        <p:spPr/>
        <p:txBody>
          <a:bodyPr/>
          <a:lstStyle/>
          <a:p>
            <a:r>
              <a:rPr lang="en-US" b="1">
                <a:solidFill>
                  <a:srgbClr val="C00000"/>
                </a:solidFill>
              </a:rPr>
              <a:t>Training Objectives</a:t>
            </a:r>
            <a:endParaRPr lang="en-KE" b="1">
              <a:solidFill>
                <a:srgbClr val="C00000"/>
              </a:solidFill>
            </a:endParaRPr>
          </a:p>
        </p:txBody>
      </p:sp>
      <p:sp>
        <p:nvSpPr>
          <p:cNvPr id="4" name="Text Placeholder 3">
            <a:extLst>
              <a:ext uri="{FF2B5EF4-FFF2-40B4-BE49-F238E27FC236}">
                <a16:creationId xmlns:a16="http://schemas.microsoft.com/office/drawing/2014/main" id="{2CCA556C-DDA3-9FA7-F313-FF689F5AA966}"/>
              </a:ext>
            </a:extLst>
          </p:cNvPr>
          <p:cNvSpPr>
            <a:spLocks noGrp="1"/>
          </p:cNvSpPr>
          <p:nvPr>
            <p:ph type="body"/>
          </p:nvPr>
        </p:nvSpPr>
        <p:spPr>
          <a:xfrm>
            <a:off x="4955458" y="1604519"/>
            <a:ext cx="3734582" cy="4194293"/>
          </a:xfrm>
        </p:spPr>
        <p:txBody>
          <a:bodyPr>
            <a:noAutofit/>
          </a:bodyPr>
          <a:lstStyle/>
          <a:p>
            <a:r>
              <a:rPr lang="en-GB" sz="2800" b="1"/>
              <a:t>By the end of this session, you will:</a:t>
            </a:r>
            <a:br>
              <a:rPr lang="en-GB" sz="2800"/>
            </a:br>
            <a:r>
              <a:rPr lang="en-GB" sz="2400"/>
              <a:t>✔ Identify critical </a:t>
            </a:r>
            <a:r>
              <a:rPr lang="en-GB" sz="2400" b="1"/>
              <a:t>IPv4 vulnerabilities</a:t>
            </a:r>
            <a:r>
              <a:rPr lang="en-GB" sz="2400"/>
              <a:t> (NAT, DHCP spoofing).</a:t>
            </a:r>
            <a:br>
              <a:rPr lang="en-GB" sz="2400"/>
            </a:br>
            <a:r>
              <a:rPr lang="en-GB" sz="2400"/>
              <a:t>✔ Understand </a:t>
            </a:r>
            <a:r>
              <a:rPr lang="en-GB" sz="2400" b="1"/>
              <a:t>IPv6-specific threats</a:t>
            </a:r>
            <a:r>
              <a:rPr lang="en-GB" sz="2400"/>
              <a:t> (NDP spoofing, rogue RA).</a:t>
            </a:r>
            <a:br>
              <a:rPr lang="en-GB" sz="2400"/>
            </a:br>
            <a:r>
              <a:rPr lang="en-GB" sz="2400"/>
              <a:t>✔ Apply mitigation strategies for hybrid (IPv4/IPv6) networks.</a:t>
            </a:r>
            <a:endParaRPr lang="en-KE" sz="2400"/>
          </a:p>
        </p:txBody>
      </p:sp>
      <p:pic>
        <p:nvPicPr>
          <p:cNvPr id="5" name="Picture 4" descr="A person touching a screen with a finger&#10;&#10;AI-generated content may be incorrect.">
            <a:extLst>
              <a:ext uri="{FF2B5EF4-FFF2-40B4-BE49-F238E27FC236}">
                <a16:creationId xmlns:a16="http://schemas.microsoft.com/office/drawing/2014/main" id="{963BB0E5-597B-EDBA-A122-2B04DFA939BA}"/>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18836" y="1854360"/>
            <a:ext cx="4239491" cy="36597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24_4" descr="KENET-Watermark.png"/>
          <p:cNvPicPr/>
          <p:nvPr/>
        </p:nvPicPr>
        <p:blipFill>
          <a:blip r:embed="rId3"/>
          <a:stretch/>
        </p:blipFill>
        <p:spPr>
          <a:xfrm>
            <a:off x="1285920" y="709560"/>
            <a:ext cx="5457600" cy="5438520"/>
          </a:xfrm>
          <a:prstGeom prst="rect">
            <a:avLst/>
          </a:prstGeom>
          <a:ln>
            <a:noFill/>
          </a:ln>
        </p:spPr>
      </p:pic>
      <p:sp>
        <p:nvSpPr>
          <p:cNvPr id="95"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96" name="CustomShape 2"/>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97" name="Picture 4_4" descr="J:\Business\KENET\Kenet-logo.png"/>
          <p:cNvPicPr/>
          <p:nvPr/>
        </p:nvPicPr>
        <p:blipFill>
          <a:blip r:embed="rId4"/>
          <a:stretch/>
        </p:blipFill>
        <p:spPr>
          <a:xfrm>
            <a:off x="7092360" y="71280"/>
            <a:ext cx="1908720" cy="642600"/>
          </a:xfrm>
          <a:prstGeom prst="rect">
            <a:avLst/>
          </a:prstGeom>
          <a:ln>
            <a:noFill/>
          </a:ln>
        </p:spPr>
      </p:pic>
      <p:sp>
        <p:nvSpPr>
          <p:cNvPr id="98"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1000648C-629B-C2E3-1F75-CDC44A030EFD}"/>
              </a:ext>
            </a:extLst>
          </p:cNvPr>
          <p:cNvSpPr>
            <a:spLocks noGrp="1"/>
          </p:cNvSpPr>
          <p:nvPr>
            <p:ph type="title"/>
          </p:nvPr>
        </p:nvSpPr>
        <p:spPr/>
        <p:txBody>
          <a:bodyPr/>
          <a:lstStyle/>
          <a:p>
            <a:r>
              <a:rPr lang="en-GB" b="1">
                <a:solidFill>
                  <a:srgbClr val="C00000"/>
                </a:solidFill>
              </a:rPr>
              <a:t>IPv4 </a:t>
            </a:r>
            <a:r>
              <a:rPr lang="en-GB"/>
              <a:t> </a:t>
            </a:r>
            <a:r>
              <a:rPr lang="en-GB" b="1">
                <a:solidFill>
                  <a:srgbClr val="C00000"/>
                </a:solidFill>
              </a:rPr>
              <a:t>Security Overview</a:t>
            </a:r>
            <a:br>
              <a:rPr lang="en-GB"/>
            </a:br>
            <a:endParaRPr lang="en-KE"/>
          </a:p>
        </p:txBody>
      </p:sp>
      <p:sp>
        <p:nvSpPr>
          <p:cNvPr id="5" name="Text Placeholder 4">
            <a:extLst>
              <a:ext uri="{FF2B5EF4-FFF2-40B4-BE49-F238E27FC236}">
                <a16:creationId xmlns:a16="http://schemas.microsoft.com/office/drawing/2014/main" id="{55EE1B0F-6FD3-D205-BBC7-1AF627310210}"/>
              </a:ext>
            </a:extLst>
          </p:cNvPr>
          <p:cNvSpPr>
            <a:spLocks noGrp="1"/>
          </p:cNvSpPr>
          <p:nvPr>
            <p:ph type="body"/>
          </p:nvPr>
        </p:nvSpPr>
        <p:spPr>
          <a:xfrm>
            <a:off x="257400" y="1854360"/>
            <a:ext cx="3592224" cy="4171536"/>
          </a:xfrm>
        </p:spPr>
        <p:txBody>
          <a:bodyPr>
            <a:normAutofit fontScale="85000" lnSpcReduction="10000"/>
          </a:bodyPr>
          <a:lstStyle/>
          <a:p>
            <a:endParaRPr lang="en-GB"/>
          </a:p>
          <a:p>
            <a:pPr marL="457200" indent="-457200">
              <a:buFont typeface="Wingdings" panose="05000000000000000000" pitchFamily="2" charset="2"/>
              <a:buChar char="v"/>
            </a:pPr>
            <a:r>
              <a:rPr lang="en-GB" sz="3200">
                <a:solidFill>
                  <a:srgbClr val="002060"/>
                </a:solidFill>
              </a:rPr>
              <a:t>Widely deployed but originally not designed with security in mind</a:t>
            </a:r>
          </a:p>
          <a:p>
            <a:pPr marL="457200" indent="-457200">
              <a:buFont typeface="Wingdings" panose="05000000000000000000" pitchFamily="2" charset="2"/>
              <a:buChar char="v"/>
            </a:pPr>
            <a:r>
              <a:rPr lang="en-GB" sz="3200">
                <a:solidFill>
                  <a:srgbClr val="002060"/>
                </a:solidFill>
              </a:rPr>
              <a:t>Relies on NAT and stateful firewalls for basic protection</a:t>
            </a:r>
          </a:p>
          <a:p>
            <a:pPr marL="457200" indent="-457200">
              <a:buFont typeface="Wingdings" panose="05000000000000000000" pitchFamily="2" charset="2"/>
              <a:buChar char="v"/>
            </a:pPr>
            <a:r>
              <a:rPr lang="en-GB" sz="3200">
                <a:solidFill>
                  <a:srgbClr val="002060"/>
                </a:solidFill>
              </a:rPr>
              <a:t>Still vulnerable to multiple Layer 2 and Layer 3 threats</a:t>
            </a:r>
          </a:p>
          <a:p>
            <a:pPr marL="0" indent="0">
              <a:buNone/>
            </a:pPr>
            <a:endParaRPr lang="en-GB"/>
          </a:p>
        </p:txBody>
      </p:sp>
      <p:pic>
        <p:nvPicPr>
          <p:cNvPr id="4" name="Picture 3" descr="A lock on a screen&#10;&#10;AI-generated content may be incorrect.">
            <a:extLst>
              <a:ext uri="{FF2B5EF4-FFF2-40B4-BE49-F238E27FC236}">
                <a16:creationId xmlns:a16="http://schemas.microsoft.com/office/drawing/2014/main" id="{81029F64-324D-CC22-82E3-695147D7B908}"/>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558680" y="1854360"/>
            <a:ext cx="4442400" cy="39772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3936DC-025B-B00B-E645-47FD01AC36E4}"/>
            </a:ext>
          </a:extLst>
        </p:cNvPr>
        <p:cNvGrpSpPr/>
        <p:nvPr/>
      </p:nvGrpSpPr>
      <p:grpSpPr>
        <a:xfrm>
          <a:off x="0" y="0"/>
          <a:ext cx="0" cy="0"/>
          <a:chOff x="0" y="0"/>
          <a:chExt cx="0" cy="0"/>
        </a:xfrm>
      </p:grpSpPr>
      <p:pic>
        <p:nvPicPr>
          <p:cNvPr id="94" name="Picture 24_4" descr="KENET-Watermark.png">
            <a:extLst>
              <a:ext uri="{FF2B5EF4-FFF2-40B4-BE49-F238E27FC236}">
                <a16:creationId xmlns:a16="http://schemas.microsoft.com/office/drawing/2014/main" id="{F3BD2341-1136-C634-E2D9-5E4439637841}"/>
              </a:ext>
            </a:extLst>
          </p:cNvPr>
          <p:cNvPicPr/>
          <p:nvPr/>
        </p:nvPicPr>
        <p:blipFill>
          <a:blip r:embed="rId4"/>
          <a:stretch/>
        </p:blipFill>
        <p:spPr>
          <a:xfrm>
            <a:off x="1285920" y="709560"/>
            <a:ext cx="5457600" cy="5438520"/>
          </a:xfrm>
          <a:prstGeom prst="rect">
            <a:avLst/>
          </a:prstGeom>
          <a:ln>
            <a:noFill/>
          </a:ln>
        </p:spPr>
      </p:pic>
      <p:sp>
        <p:nvSpPr>
          <p:cNvPr id="95" name="CustomShape 1">
            <a:extLst>
              <a:ext uri="{FF2B5EF4-FFF2-40B4-BE49-F238E27FC236}">
                <a16:creationId xmlns:a16="http://schemas.microsoft.com/office/drawing/2014/main" id="{F83B5114-0091-512E-EF30-00CF8AB4CEEC}"/>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96" name="CustomShape 2">
            <a:extLst>
              <a:ext uri="{FF2B5EF4-FFF2-40B4-BE49-F238E27FC236}">
                <a16:creationId xmlns:a16="http://schemas.microsoft.com/office/drawing/2014/main" id="{AE362063-E44D-8F40-A90C-E0A32EF7EFD1}"/>
              </a:ext>
            </a:extLst>
          </p:cNvPr>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97" name="Picture 4_4" descr="J:\Business\KENET\Kenet-logo.png">
            <a:extLst>
              <a:ext uri="{FF2B5EF4-FFF2-40B4-BE49-F238E27FC236}">
                <a16:creationId xmlns:a16="http://schemas.microsoft.com/office/drawing/2014/main" id="{51B70595-D037-CB12-139B-639ACB455560}"/>
              </a:ext>
            </a:extLst>
          </p:cNvPr>
          <p:cNvPicPr/>
          <p:nvPr/>
        </p:nvPicPr>
        <p:blipFill>
          <a:blip r:embed="rId5"/>
          <a:stretch/>
        </p:blipFill>
        <p:spPr>
          <a:xfrm>
            <a:off x="7092360" y="71280"/>
            <a:ext cx="1908720" cy="642600"/>
          </a:xfrm>
          <a:prstGeom prst="rect">
            <a:avLst/>
          </a:prstGeom>
          <a:ln>
            <a:noFill/>
          </a:ln>
        </p:spPr>
      </p:pic>
      <p:sp>
        <p:nvSpPr>
          <p:cNvPr id="98" name="TextShape 3">
            <a:extLst>
              <a:ext uri="{FF2B5EF4-FFF2-40B4-BE49-F238E27FC236}">
                <a16:creationId xmlns:a16="http://schemas.microsoft.com/office/drawing/2014/main" id="{2389602C-E0B2-AADE-1C43-F36DA4110DAB}"/>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1DC05B3A-EFE6-C56D-E252-754DCA3C7101}"/>
              </a:ext>
            </a:extLst>
          </p:cNvPr>
          <p:cNvSpPr>
            <a:spLocks noGrp="1"/>
          </p:cNvSpPr>
          <p:nvPr>
            <p:ph type="title"/>
          </p:nvPr>
        </p:nvSpPr>
        <p:spPr>
          <a:xfrm>
            <a:off x="457200" y="550606"/>
            <a:ext cx="8229240" cy="802274"/>
          </a:xfrm>
        </p:spPr>
        <p:txBody>
          <a:bodyPr/>
          <a:lstStyle/>
          <a:p>
            <a:r>
              <a:rPr lang="en-GB" b="1">
                <a:solidFill>
                  <a:srgbClr val="C00000"/>
                </a:solidFill>
              </a:rPr>
              <a:t>IPv4 Vulnerabilities</a:t>
            </a:r>
            <a:br>
              <a:rPr lang="en-GB"/>
            </a:br>
            <a:endParaRPr lang="en-KE"/>
          </a:p>
        </p:txBody>
      </p:sp>
      <p:sp>
        <p:nvSpPr>
          <p:cNvPr id="4" name="Text Placeholder 3">
            <a:extLst>
              <a:ext uri="{FF2B5EF4-FFF2-40B4-BE49-F238E27FC236}">
                <a16:creationId xmlns:a16="http://schemas.microsoft.com/office/drawing/2014/main" id="{C271AC68-C636-3F48-C33E-F45747C55FA9}"/>
              </a:ext>
            </a:extLst>
          </p:cNvPr>
          <p:cNvSpPr>
            <a:spLocks noGrp="1"/>
          </p:cNvSpPr>
          <p:nvPr>
            <p:ph type="body"/>
          </p:nvPr>
        </p:nvSpPr>
        <p:spPr>
          <a:xfrm>
            <a:off x="457200" y="1171156"/>
            <a:ext cx="8229240" cy="45719"/>
          </a:xfrm>
        </p:spPr>
        <p:txBody>
          <a:bodyPr/>
          <a:lstStyle/>
          <a:p>
            <a:pPr marL="0" indent="0">
              <a:buNone/>
            </a:pPr>
            <a:r>
              <a:rPr lang="en-GB" sz="3200" i="1"/>
              <a:t>Legacy Risks Still Haunting Networks:</a:t>
            </a:r>
            <a:endParaRPr lang="en-KE" sz="3200"/>
          </a:p>
        </p:txBody>
      </p:sp>
      <p:sp>
        <p:nvSpPr>
          <p:cNvPr id="5" name="Text Placeholder 4">
            <a:extLst>
              <a:ext uri="{FF2B5EF4-FFF2-40B4-BE49-F238E27FC236}">
                <a16:creationId xmlns:a16="http://schemas.microsoft.com/office/drawing/2014/main" id="{87C0C88E-58FF-3F31-7FAB-FD8A4B5D2C67}"/>
              </a:ext>
            </a:extLst>
          </p:cNvPr>
          <p:cNvSpPr>
            <a:spLocks noGrp="1"/>
          </p:cNvSpPr>
          <p:nvPr>
            <p:ph type="body"/>
          </p:nvPr>
        </p:nvSpPr>
        <p:spPr>
          <a:xfrm>
            <a:off x="457200" y="1796475"/>
            <a:ext cx="8229240" cy="3782445"/>
          </a:xfrm>
        </p:spPr>
        <p:txBody>
          <a:bodyPr>
            <a:normAutofit fontScale="77500" lnSpcReduction="20000"/>
          </a:bodyPr>
          <a:lstStyle/>
          <a:p>
            <a:pPr marL="514350" indent="-514350">
              <a:buAutoNum type="arabicPeriod"/>
            </a:pPr>
            <a:r>
              <a:rPr lang="en-GB" sz="3500" b="1" dirty="0"/>
              <a:t>NAT Limitations:</a:t>
            </a:r>
          </a:p>
          <a:p>
            <a:endParaRPr lang="en-GB" sz="3500"/>
          </a:p>
          <a:p>
            <a:r>
              <a:rPr lang="en-GB" sz="2400" i="1" dirty="0"/>
              <a:t>NAT hides internal IPs but creates single points of failure</a:t>
            </a:r>
          </a:p>
          <a:p>
            <a:r>
              <a:rPr lang="en-GB" sz="2400" i="1" dirty="0"/>
              <a:t>.</a:t>
            </a:r>
          </a:p>
          <a:p>
            <a:r>
              <a:rPr lang="en-GB" sz="2400" i="1" dirty="0"/>
              <a:t> </a:t>
            </a:r>
            <a:r>
              <a:rPr lang="en-GB" sz="2400" dirty="0"/>
              <a:t>NAT also makes it difficult to find infected machines as they hide behind one IP address</a:t>
            </a:r>
            <a:endParaRPr lang="en-GB" sz="2400"/>
          </a:p>
          <a:p>
            <a:endParaRPr lang="en-GB" sz="3500"/>
          </a:p>
          <a:p>
            <a:r>
              <a:rPr lang="en-GB" sz="3500" b="1" dirty="0"/>
              <a:t>Risk:</a:t>
            </a:r>
            <a:r>
              <a:rPr lang="en-GB" sz="3500" dirty="0"/>
              <a:t> State exhaustion attacks (results in DoS).</a:t>
            </a:r>
          </a:p>
          <a:p>
            <a:br>
              <a:rPr lang="en-GB" sz="3500" dirty="0"/>
            </a:br>
            <a:r>
              <a:rPr lang="en-GB" sz="3500" b="1" dirty="0"/>
              <a:t>2. DHCP Spoofing:</a:t>
            </a:r>
          </a:p>
          <a:p>
            <a:endParaRPr lang="en-GB" sz="3500"/>
          </a:p>
          <a:p>
            <a:r>
              <a:rPr lang="en-GB" sz="2600" i="1" dirty="0"/>
              <a:t>Attackers impersonate DHCP servers to redirect traffic.</a:t>
            </a:r>
          </a:p>
          <a:p>
            <a:endParaRPr lang="en-GB" sz="3500"/>
          </a:p>
          <a:p>
            <a:r>
              <a:rPr lang="en-GB" sz="3500" b="1" dirty="0"/>
              <a:t>Impact:</a:t>
            </a:r>
            <a:r>
              <a:rPr lang="en-GB" sz="3500" dirty="0"/>
              <a:t> Data interception (e.g., student login theft).</a:t>
            </a:r>
          </a:p>
          <a:p>
            <a:endParaRPr lang="en-KE"/>
          </a:p>
        </p:txBody>
      </p:sp>
    </p:spTree>
    <p:extLst>
      <p:ext uri="{BB962C8B-B14F-4D97-AF65-F5344CB8AC3E}">
        <p14:creationId xmlns:p14="http://schemas.microsoft.com/office/powerpoint/2010/main" val="2004757957"/>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icture 24_3" descr="KENET-Watermark.png"/>
          <p:cNvPicPr/>
          <p:nvPr/>
        </p:nvPicPr>
        <p:blipFill>
          <a:blip r:embed="rId2"/>
          <a:stretch/>
        </p:blipFill>
        <p:spPr>
          <a:xfrm>
            <a:off x="1285920" y="709560"/>
            <a:ext cx="5457600" cy="5438520"/>
          </a:xfrm>
          <a:prstGeom prst="rect">
            <a:avLst/>
          </a:prstGeom>
          <a:ln>
            <a:noFill/>
          </a:ln>
        </p:spPr>
      </p:pic>
      <p:sp>
        <p:nvSpPr>
          <p:cNvPr id="100"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101" name="CustomShape 2"/>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102" name="Picture 4_3" descr="J:\Business\KENET\Kenet-logo.png"/>
          <p:cNvPicPr/>
          <p:nvPr/>
        </p:nvPicPr>
        <p:blipFill>
          <a:blip r:embed="rId3"/>
          <a:stretch/>
        </p:blipFill>
        <p:spPr>
          <a:xfrm>
            <a:off x="7092360" y="71280"/>
            <a:ext cx="1908720" cy="642600"/>
          </a:xfrm>
          <a:prstGeom prst="rect">
            <a:avLst/>
          </a:prstGeom>
          <a:ln>
            <a:noFill/>
          </a:ln>
        </p:spPr>
      </p:pic>
      <p:sp>
        <p:nvSpPr>
          <p:cNvPr id="103"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D3211B1D-5F1B-D923-F07C-0D012FBFD5E9}"/>
              </a:ext>
            </a:extLst>
          </p:cNvPr>
          <p:cNvSpPr>
            <a:spLocks noGrp="1"/>
          </p:cNvSpPr>
          <p:nvPr>
            <p:ph type="title"/>
          </p:nvPr>
        </p:nvSpPr>
        <p:spPr/>
        <p:txBody>
          <a:bodyPr/>
          <a:lstStyle/>
          <a:p>
            <a:r>
              <a:rPr lang="en-GB" sz="3600" b="1">
                <a:solidFill>
                  <a:srgbClr val="C00000"/>
                </a:solidFill>
              </a:rPr>
              <a:t>Demo – DHCP Spoofing in </a:t>
            </a:r>
            <a:br>
              <a:rPr lang="en-GB" sz="3600" b="1">
                <a:solidFill>
                  <a:srgbClr val="C00000"/>
                </a:solidFill>
              </a:rPr>
            </a:br>
            <a:r>
              <a:rPr lang="en-GB" sz="3600" b="1">
                <a:solidFill>
                  <a:srgbClr val="C00000"/>
                </a:solidFill>
              </a:rPr>
              <a:t>Action</a:t>
            </a:r>
            <a:br>
              <a:rPr lang="en-GB"/>
            </a:br>
            <a:endParaRPr lang="en-KE"/>
          </a:p>
        </p:txBody>
      </p:sp>
      <p:sp>
        <p:nvSpPr>
          <p:cNvPr id="3" name="Text Placeholder 2">
            <a:extLst>
              <a:ext uri="{FF2B5EF4-FFF2-40B4-BE49-F238E27FC236}">
                <a16:creationId xmlns:a16="http://schemas.microsoft.com/office/drawing/2014/main" id="{ACF5E40C-A9F0-C213-714E-7700C2E2E25E}"/>
              </a:ext>
            </a:extLst>
          </p:cNvPr>
          <p:cNvSpPr>
            <a:spLocks noGrp="1"/>
          </p:cNvSpPr>
          <p:nvPr>
            <p:ph type="body"/>
          </p:nvPr>
        </p:nvSpPr>
        <p:spPr>
          <a:xfrm>
            <a:off x="509287" y="1990800"/>
            <a:ext cx="3917834" cy="1144800"/>
          </a:xfrm>
        </p:spPr>
        <p:txBody>
          <a:bodyPr/>
          <a:lstStyle/>
          <a:p>
            <a:pPr marL="0" indent="0">
              <a:buNone/>
            </a:pPr>
            <a:r>
              <a:rPr lang="en-US" sz="3200" b="1"/>
              <a:t>Video:</a:t>
            </a:r>
          </a:p>
          <a:p>
            <a:pPr marL="0" indent="0">
              <a:buNone/>
            </a:pPr>
            <a:r>
              <a:rPr lang="en-GB" sz="2000" dirty="0">
                <a:hlinkClick r:id="rId4"/>
              </a:rPr>
              <a:t>https://www.youtube.com/shorts/j14Qy2hpW9k</a:t>
            </a:r>
            <a:endParaRPr lang="en-KE" sz="2000"/>
          </a:p>
        </p:txBody>
      </p:sp>
      <p:sp>
        <p:nvSpPr>
          <p:cNvPr id="4" name="Text Placeholder 3">
            <a:extLst>
              <a:ext uri="{FF2B5EF4-FFF2-40B4-BE49-F238E27FC236}">
                <a16:creationId xmlns:a16="http://schemas.microsoft.com/office/drawing/2014/main" id="{16D1DC7A-6D5D-C5C1-CBFF-0970F738838E}"/>
              </a:ext>
            </a:extLst>
          </p:cNvPr>
          <p:cNvSpPr>
            <a:spLocks noGrp="1"/>
          </p:cNvSpPr>
          <p:nvPr>
            <p:ph type="body"/>
          </p:nvPr>
        </p:nvSpPr>
        <p:spPr>
          <a:xfrm>
            <a:off x="4865511" y="3313800"/>
            <a:ext cx="4187049" cy="1144800"/>
          </a:xfrm>
        </p:spPr>
        <p:txBody>
          <a:bodyPr/>
          <a:lstStyle/>
          <a:p>
            <a:pPr marL="0" indent="0">
              <a:buNone/>
            </a:pPr>
            <a:r>
              <a:rPr lang="en-GB" sz="3200" b="1"/>
              <a:t>Steps:</a:t>
            </a:r>
            <a:endParaRPr lang="en-GB" sz="3200"/>
          </a:p>
          <a:p>
            <a:pPr marL="457200" indent="-457200">
              <a:buFont typeface="Wingdings" panose="05000000000000000000" pitchFamily="2" charset="2"/>
              <a:buChar char="v"/>
            </a:pPr>
            <a:r>
              <a:rPr lang="en-GB" sz="2800"/>
              <a:t>Attacker sends </a:t>
            </a:r>
            <a:r>
              <a:rPr lang="en-GB" sz="2800" b="1"/>
              <a:t>fake DHCP offers</a:t>
            </a:r>
            <a:r>
              <a:rPr lang="en-GB" sz="2800"/>
              <a:t> </a:t>
            </a:r>
          </a:p>
          <a:p>
            <a:pPr marL="457200" indent="-457200">
              <a:buFont typeface="Wingdings" panose="05000000000000000000" pitchFamily="2" charset="2"/>
              <a:buChar char="v"/>
            </a:pPr>
            <a:r>
              <a:rPr lang="en-GB" sz="2800"/>
              <a:t>Devices connect to </a:t>
            </a:r>
            <a:r>
              <a:rPr lang="en-GB" sz="2800" b="1"/>
              <a:t>rogue gateway</a:t>
            </a:r>
            <a:r>
              <a:rPr lang="en-GB" sz="2800"/>
              <a:t>.</a:t>
            </a:r>
          </a:p>
          <a:p>
            <a:pPr marL="457200" indent="-457200">
              <a:buFont typeface="Wingdings" panose="05000000000000000000" pitchFamily="2" charset="2"/>
              <a:buChar char="v"/>
            </a:pPr>
            <a:r>
              <a:rPr lang="en-GB" sz="2800"/>
              <a:t>Traffic redirected to malicious DNS</a:t>
            </a:r>
          </a:p>
          <a:p>
            <a:endParaRPr lang="en-KE"/>
          </a:p>
        </p:txBody>
      </p:sp>
      <p:pic>
        <p:nvPicPr>
          <p:cNvPr id="7" name="Picture 6">
            <a:extLst>
              <a:ext uri="{FF2B5EF4-FFF2-40B4-BE49-F238E27FC236}">
                <a16:creationId xmlns:a16="http://schemas.microsoft.com/office/drawing/2014/main" id="{7F6711A0-512B-847F-1161-7E3B9197D5CC}"/>
              </a:ext>
            </a:extLst>
          </p:cNvPr>
          <p:cNvPicPr>
            <a:picLocks noChangeAspect="1"/>
          </p:cNvPicPr>
          <p:nvPr/>
        </p:nvPicPr>
        <p:blipFill>
          <a:blip r:embed="rId5"/>
          <a:stretch>
            <a:fillRect/>
          </a:stretch>
        </p:blipFill>
        <p:spPr>
          <a:xfrm>
            <a:off x="509287" y="3465195"/>
            <a:ext cx="3246953" cy="195851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9F524-CAF7-BEB6-51F4-944E94795D38}"/>
            </a:ext>
          </a:extLst>
        </p:cNvPr>
        <p:cNvGrpSpPr/>
        <p:nvPr/>
      </p:nvGrpSpPr>
      <p:grpSpPr>
        <a:xfrm>
          <a:off x="0" y="0"/>
          <a:ext cx="0" cy="0"/>
          <a:chOff x="0" y="0"/>
          <a:chExt cx="0" cy="0"/>
        </a:xfrm>
      </p:grpSpPr>
      <p:pic>
        <p:nvPicPr>
          <p:cNvPr id="104" name="Picture 24_2" descr="KENET-Watermark.png">
            <a:extLst>
              <a:ext uri="{FF2B5EF4-FFF2-40B4-BE49-F238E27FC236}">
                <a16:creationId xmlns:a16="http://schemas.microsoft.com/office/drawing/2014/main" id="{15A49E9F-063F-BF03-1517-E0C4C9BC97FB}"/>
              </a:ext>
            </a:extLst>
          </p:cNvPr>
          <p:cNvPicPr/>
          <p:nvPr/>
        </p:nvPicPr>
        <p:blipFill>
          <a:blip r:embed="rId3"/>
          <a:stretch/>
        </p:blipFill>
        <p:spPr>
          <a:xfrm>
            <a:off x="1337639" y="1195722"/>
            <a:ext cx="5405881" cy="5004077"/>
          </a:xfrm>
          <a:prstGeom prst="rect">
            <a:avLst/>
          </a:prstGeom>
          <a:ln>
            <a:noFill/>
          </a:ln>
        </p:spPr>
      </p:pic>
      <p:sp>
        <p:nvSpPr>
          <p:cNvPr id="105" name="CustomShape 1">
            <a:extLst>
              <a:ext uri="{FF2B5EF4-FFF2-40B4-BE49-F238E27FC236}">
                <a16:creationId xmlns:a16="http://schemas.microsoft.com/office/drawing/2014/main" id="{B5B5279C-EA38-D8FE-68AE-77536B72AD77}"/>
              </a:ext>
            </a:extLst>
          </p:cNvPr>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106" name="CustomShape 2">
            <a:extLst>
              <a:ext uri="{FF2B5EF4-FFF2-40B4-BE49-F238E27FC236}">
                <a16:creationId xmlns:a16="http://schemas.microsoft.com/office/drawing/2014/main" id="{ED17FD08-A4F5-BAB6-5B62-276663B6091D}"/>
              </a:ext>
            </a:extLst>
          </p:cNvPr>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107" name="Picture 4_2" descr="J:\Business\KENET\Kenet-logo.png">
            <a:extLst>
              <a:ext uri="{FF2B5EF4-FFF2-40B4-BE49-F238E27FC236}">
                <a16:creationId xmlns:a16="http://schemas.microsoft.com/office/drawing/2014/main" id="{0B227272-BDEF-EFBB-A2F0-CC47C2E3007C}"/>
              </a:ext>
            </a:extLst>
          </p:cNvPr>
          <p:cNvPicPr/>
          <p:nvPr/>
        </p:nvPicPr>
        <p:blipFill>
          <a:blip r:embed="rId4"/>
          <a:stretch/>
        </p:blipFill>
        <p:spPr>
          <a:xfrm>
            <a:off x="7092360" y="71280"/>
            <a:ext cx="1908720" cy="642600"/>
          </a:xfrm>
          <a:prstGeom prst="rect">
            <a:avLst/>
          </a:prstGeom>
          <a:ln>
            <a:noFill/>
          </a:ln>
        </p:spPr>
      </p:pic>
      <p:sp>
        <p:nvSpPr>
          <p:cNvPr id="108" name="TextShape 3">
            <a:extLst>
              <a:ext uri="{FF2B5EF4-FFF2-40B4-BE49-F238E27FC236}">
                <a16:creationId xmlns:a16="http://schemas.microsoft.com/office/drawing/2014/main" id="{CA303364-25AC-D4E8-F171-9FD0B1084137}"/>
              </a:ext>
            </a:extLst>
          </p:cNvPr>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43897B3E-2DB2-55CC-AC83-4334D924EEC8}"/>
              </a:ext>
            </a:extLst>
          </p:cNvPr>
          <p:cNvSpPr>
            <a:spLocks noGrp="1"/>
          </p:cNvSpPr>
          <p:nvPr>
            <p:ph type="title"/>
          </p:nvPr>
        </p:nvSpPr>
        <p:spPr>
          <a:xfrm>
            <a:off x="33494" y="639720"/>
            <a:ext cx="8229240" cy="757080"/>
          </a:xfrm>
        </p:spPr>
        <p:txBody>
          <a:bodyPr/>
          <a:lstStyle/>
          <a:p>
            <a:r>
              <a:rPr lang="en-GB" b="1" dirty="0"/>
              <a:t> </a:t>
            </a:r>
            <a:r>
              <a:rPr lang="en-GB" sz="3600" b="1" dirty="0">
                <a:solidFill>
                  <a:srgbClr val="C00000"/>
                </a:solidFill>
              </a:rPr>
              <a:t>IPv6 Security Overview</a:t>
            </a:r>
            <a:br>
              <a:rPr lang="en-GB" dirty="0"/>
            </a:br>
            <a:endParaRPr lang="en-KE"/>
          </a:p>
        </p:txBody>
      </p:sp>
      <p:sp>
        <p:nvSpPr>
          <p:cNvPr id="3" name="Text Placeholder 2">
            <a:extLst>
              <a:ext uri="{FF2B5EF4-FFF2-40B4-BE49-F238E27FC236}">
                <a16:creationId xmlns:a16="http://schemas.microsoft.com/office/drawing/2014/main" id="{2FA33D2A-E6C2-1A45-D485-D41A9183A992}"/>
              </a:ext>
            </a:extLst>
          </p:cNvPr>
          <p:cNvSpPr>
            <a:spLocks noGrp="1"/>
          </p:cNvSpPr>
          <p:nvPr>
            <p:ph type="body"/>
          </p:nvPr>
        </p:nvSpPr>
        <p:spPr>
          <a:xfrm>
            <a:off x="299884" y="3274423"/>
            <a:ext cx="8229240" cy="777197"/>
          </a:xfrm>
        </p:spPr>
        <p:txBody>
          <a:bodyPr>
            <a:normAutofit fontScale="25000" lnSpcReduction="20000"/>
          </a:bodyPr>
          <a:lstStyle/>
          <a:p>
            <a:r>
              <a:rPr lang="en-GB" sz="11200" dirty="0"/>
              <a:t>• Built-in security features like IPSec (optional, not always implemented)</a:t>
            </a:r>
          </a:p>
          <a:p>
            <a:endParaRPr lang="en-GB" sz="11200"/>
          </a:p>
          <a:p>
            <a:r>
              <a:rPr lang="en-GB" sz="11200" dirty="0"/>
              <a:t>• Larger address space reduces scanning risk</a:t>
            </a:r>
          </a:p>
          <a:p>
            <a:endParaRPr lang="en-GB" sz="11200" dirty="0"/>
          </a:p>
          <a:p>
            <a:r>
              <a:rPr lang="en-GB" sz="11200" dirty="0"/>
              <a:t>IPv4-</a:t>
            </a:r>
            <a:r>
              <a:rPr lang="en-GB" sz="8800" dirty="0"/>
              <a:t>4.3B addresses:</a:t>
            </a:r>
            <a:r>
              <a:rPr lang="en-GB" sz="11200" dirty="0"/>
              <a:t> </a:t>
            </a:r>
            <a:r>
              <a:rPr lang="en-GB" sz="9600" dirty="0">
                <a:ea typeface="+mj-lt"/>
                <a:cs typeface="+mj-lt"/>
              </a:rPr>
              <a:t>Low-effort, automated, wide-scale scanning quickly </a:t>
            </a:r>
          </a:p>
          <a:p>
            <a:r>
              <a:rPr lang="en-GB" sz="11200" dirty="0"/>
              <a:t>IPv6 –</a:t>
            </a:r>
            <a:r>
              <a:rPr lang="en-GB" sz="8000" dirty="0"/>
              <a:t>2^128 addresses</a:t>
            </a:r>
            <a:r>
              <a:rPr lang="en-GB" sz="11200" dirty="0"/>
              <a:t>: </a:t>
            </a:r>
            <a:r>
              <a:rPr lang="en-GB" sz="9600" dirty="0">
                <a:ea typeface="+mj-lt"/>
                <a:cs typeface="+mj-lt"/>
              </a:rPr>
              <a:t>Automated wide-scale scanning is futile.</a:t>
            </a:r>
          </a:p>
          <a:p>
            <a:endParaRPr lang="en-GB" sz="11200"/>
          </a:p>
          <a:p>
            <a:r>
              <a:rPr lang="en-GB" sz="11200" dirty="0"/>
              <a:t>• Stateless Address Autoconfiguration (SLAAC) introduces new risks (RA and NDP spoofing)</a:t>
            </a:r>
          </a:p>
          <a:p>
            <a:pPr marL="0" indent="0">
              <a:buNone/>
            </a:pPr>
            <a:endParaRPr lang="en-GB" i="1"/>
          </a:p>
          <a:p>
            <a:pPr marL="0" indent="0">
              <a:buNone/>
            </a:pPr>
            <a:endParaRPr lang="en-GB" i="1"/>
          </a:p>
          <a:p>
            <a:pPr marL="0" indent="0">
              <a:buNone/>
            </a:pPr>
            <a:endParaRPr lang="en-GB" i="1"/>
          </a:p>
          <a:p>
            <a:pPr marL="0" indent="0">
              <a:buNone/>
            </a:pPr>
            <a:endParaRPr lang="en-GB" i="1"/>
          </a:p>
          <a:p>
            <a:pPr marL="0" indent="0">
              <a:buNone/>
            </a:pPr>
            <a:endParaRPr lang="en-GB" i="1"/>
          </a:p>
          <a:p>
            <a:pPr marL="0" indent="0">
              <a:buNone/>
            </a:pPr>
            <a:endParaRPr lang="en-GB" i="1"/>
          </a:p>
          <a:p>
            <a:pPr marL="0" indent="0">
              <a:buNone/>
            </a:pPr>
            <a:r>
              <a:rPr lang="en-GB" i="1" dirty="0"/>
              <a:t>:</a:t>
            </a:r>
            <a:endParaRPr lang="en-KE" dirty="0"/>
          </a:p>
        </p:txBody>
      </p:sp>
      <p:sp>
        <p:nvSpPr>
          <p:cNvPr id="4" name="Title 1">
            <a:extLst>
              <a:ext uri="{FF2B5EF4-FFF2-40B4-BE49-F238E27FC236}">
                <a16:creationId xmlns:a16="http://schemas.microsoft.com/office/drawing/2014/main" id="{4237AA57-CB70-D9CA-C8B8-1B7CDC947ED2}"/>
              </a:ext>
            </a:extLst>
          </p:cNvPr>
          <p:cNvSpPr txBox="1">
            <a:spLocks/>
          </p:cNvSpPr>
          <p:nvPr/>
        </p:nvSpPr>
        <p:spPr>
          <a:xfrm>
            <a:off x="33494" y="936180"/>
            <a:ext cx="8229240" cy="75708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a:t> </a:t>
            </a:r>
            <a:br>
              <a:rPr lang="en-GB"/>
            </a:br>
            <a:endParaRPr lang="en-KE"/>
          </a:p>
        </p:txBody>
      </p:sp>
    </p:spTree>
    <p:extLst>
      <p:ext uri="{BB962C8B-B14F-4D97-AF65-F5344CB8AC3E}">
        <p14:creationId xmlns:p14="http://schemas.microsoft.com/office/powerpoint/2010/main" val="3730005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 name="Picture 24_2" descr="KENET-Watermark.png"/>
          <p:cNvPicPr/>
          <p:nvPr/>
        </p:nvPicPr>
        <p:blipFill>
          <a:blip r:embed="rId3"/>
          <a:stretch/>
        </p:blipFill>
        <p:spPr>
          <a:xfrm>
            <a:off x="1371600" y="639720"/>
            <a:ext cx="5457600" cy="5438520"/>
          </a:xfrm>
          <a:prstGeom prst="rect">
            <a:avLst/>
          </a:prstGeom>
          <a:ln>
            <a:noFill/>
          </a:ln>
        </p:spPr>
      </p:pic>
      <p:sp>
        <p:nvSpPr>
          <p:cNvPr id="105"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106" name="CustomShape 2"/>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107" name="Picture 4_2" descr="J:\Business\KENET\Kenet-logo.png"/>
          <p:cNvPicPr/>
          <p:nvPr/>
        </p:nvPicPr>
        <p:blipFill>
          <a:blip r:embed="rId4"/>
          <a:stretch/>
        </p:blipFill>
        <p:spPr>
          <a:xfrm>
            <a:off x="7092360" y="71280"/>
            <a:ext cx="1908720" cy="642600"/>
          </a:xfrm>
          <a:prstGeom prst="rect">
            <a:avLst/>
          </a:prstGeom>
          <a:ln>
            <a:noFill/>
          </a:ln>
        </p:spPr>
      </p:pic>
      <p:sp>
        <p:nvSpPr>
          <p:cNvPr id="2" name="Title 1">
            <a:extLst>
              <a:ext uri="{FF2B5EF4-FFF2-40B4-BE49-F238E27FC236}">
                <a16:creationId xmlns:a16="http://schemas.microsoft.com/office/drawing/2014/main" id="{4E3664AE-FEFF-78B2-EAB6-5E43CA36788E}"/>
              </a:ext>
            </a:extLst>
          </p:cNvPr>
          <p:cNvSpPr>
            <a:spLocks noGrp="1"/>
          </p:cNvSpPr>
          <p:nvPr>
            <p:ph type="title"/>
          </p:nvPr>
        </p:nvSpPr>
        <p:spPr>
          <a:xfrm>
            <a:off x="33494" y="639720"/>
            <a:ext cx="8229240" cy="757080"/>
          </a:xfrm>
        </p:spPr>
        <p:txBody>
          <a:bodyPr/>
          <a:lstStyle/>
          <a:p>
            <a:r>
              <a:rPr lang="en-GB" b="1"/>
              <a:t> </a:t>
            </a:r>
            <a:r>
              <a:rPr lang="en-GB" sz="3600" b="1">
                <a:solidFill>
                  <a:srgbClr val="C00000"/>
                </a:solidFill>
              </a:rPr>
              <a:t>IPv6 Threats – New Challenges</a:t>
            </a:r>
            <a:br>
              <a:rPr lang="en-GB" sz="3600" b="1">
                <a:solidFill>
                  <a:schemeClr val="accent2">
                    <a:lumMod val="75000"/>
                  </a:schemeClr>
                </a:solidFill>
              </a:rPr>
            </a:br>
            <a:br>
              <a:rPr lang="en-GB"/>
            </a:br>
            <a:endParaRPr lang="en-KE"/>
          </a:p>
        </p:txBody>
      </p:sp>
      <p:sp>
        <p:nvSpPr>
          <p:cNvPr id="3" name="Text Placeholder 2">
            <a:extLst>
              <a:ext uri="{FF2B5EF4-FFF2-40B4-BE49-F238E27FC236}">
                <a16:creationId xmlns:a16="http://schemas.microsoft.com/office/drawing/2014/main" id="{EF4AFA8B-289C-D2EC-DAD0-B869819FBA88}"/>
              </a:ext>
            </a:extLst>
          </p:cNvPr>
          <p:cNvSpPr>
            <a:spLocks noGrp="1"/>
          </p:cNvSpPr>
          <p:nvPr>
            <p:ph type="body"/>
          </p:nvPr>
        </p:nvSpPr>
        <p:spPr>
          <a:xfrm>
            <a:off x="243840" y="1409112"/>
            <a:ext cx="8308488" cy="4701888"/>
          </a:xfrm>
        </p:spPr>
        <p:txBody>
          <a:bodyPr>
            <a:normAutofit fontScale="25000" lnSpcReduction="20000"/>
          </a:bodyPr>
          <a:lstStyle/>
          <a:p>
            <a:pPr marL="0" indent="0">
              <a:buNone/>
            </a:pPr>
            <a:r>
              <a:rPr lang="en-GB" sz="11200" b="1" i="1" dirty="0"/>
              <a:t>I</a:t>
            </a:r>
            <a:r>
              <a:rPr lang="en-GB" sz="11200" i="1" dirty="0"/>
              <a:t>Pv6 Solves Old Problems, Introduces New Ones</a:t>
            </a:r>
          </a:p>
          <a:p>
            <a:pPr marL="0" indent="0">
              <a:buNone/>
            </a:pPr>
            <a:endParaRPr lang="en-GB" sz="7400" i="1"/>
          </a:p>
          <a:p>
            <a:pPr marL="1371600" indent="-1371600">
              <a:buAutoNum type="arabicPeriod"/>
            </a:pPr>
            <a:r>
              <a:rPr lang="en-GB" sz="9600" b="1" dirty="0"/>
              <a:t>NDP Spoofing:</a:t>
            </a:r>
          </a:p>
          <a:p>
            <a:endParaRPr lang="en-GB" sz="9600"/>
          </a:p>
          <a:p>
            <a:r>
              <a:rPr lang="en-GB" sz="8000" i="1" dirty="0"/>
              <a:t>Fake </a:t>
            </a:r>
            <a:r>
              <a:rPr lang="en-GB" sz="8000" i="1" dirty="0" err="1"/>
              <a:t>Neighbor</a:t>
            </a:r>
            <a:r>
              <a:rPr lang="en-GB" sz="8000" i="1" dirty="0"/>
              <a:t> Advertisements poison caches</a:t>
            </a:r>
            <a:r>
              <a:rPr lang="en-GB" sz="9600" i="1" dirty="0"/>
              <a:t>.</a:t>
            </a:r>
          </a:p>
          <a:p>
            <a:endParaRPr lang="en-GB" sz="9600"/>
          </a:p>
          <a:p>
            <a:r>
              <a:rPr lang="en-GB" sz="9600" b="1" dirty="0"/>
              <a:t>Result:</a:t>
            </a:r>
            <a:r>
              <a:rPr lang="en-GB" sz="9600" dirty="0"/>
              <a:t> Man-in-the-middle (MITM) attacks.</a:t>
            </a:r>
          </a:p>
          <a:p>
            <a:pPr marL="0" indent="0">
              <a:buNone/>
            </a:pPr>
            <a:br>
              <a:rPr lang="en-GB" sz="9600" dirty="0"/>
            </a:br>
            <a:r>
              <a:rPr lang="en-GB" sz="9600" b="1" dirty="0"/>
              <a:t>2. Rogue Router Advertisements (RA):</a:t>
            </a:r>
          </a:p>
          <a:p>
            <a:pPr marL="0" indent="0">
              <a:buNone/>
            </a:pPr>
            <a:endParaRPr lang="en-GB" sz="9600"/>
          </a:p>
          <a:p>
            <a:pPr marL="1143000" indent="-1143000">
              <a:buFont typeface="Wingdings" panose="05000000000000000000" pitchFamily="2" charset="2"/>
              <a:buChar char="ü"/>
            </a:pPr>
            <a:endParaRPr lang="en-GB" sz="8000" i="1"/>
          </a:p>
          <a:p>
            <a:pPr marL="1143000" indent="-1143000">
              <a:buFont typeface="Wingdings" panose="05000000000000000000" pitchFamily="2" charset="2"/>
              <a:buChar char="ü"/>
            </a:pPr>
            <a:r>
              <a:rPr lang="en-GB" sz="8000" i="1" dirty="0"/>
              <a:t>Advertise fake default gateways</a:t>
            </a:r>
            <a:endParaRPr lang="en-GB" sz="9600" i="1" dirty="0"/>
          </a:p>
          <a:p>
            <a:pPr marL="1143000" indent="-1143000">
              <a:buFont typeface="Wingdings" panose="05000000000000000000" pitchFamily="2" charset="2"/>
              <a:buChar char="ü"/>
            </a:pPr>
            <a:r>
              <a:rPr lang="fr-FR" sz="8000" i="1" dirty="0"/>
              <a:t>Cause </a:t>
            </a:r>
            <a:r>
              <a:rPr lang="fr-FR" sz="8000" i="1" dirty="0" err="1"/>
              <a:t>routing</a:t>
            </a:r>
            <a:r>
              <a:rPr lang="fr-FR" sz="8000" i="1" dirty="0"/>
              <a:t> confusion or </a:t>
            </a:r>
            <a:r>
              <a:rPr lang="fr-FR" sz="8000" i="1" dirty="0" err="1"/>
              <a:t>DoS</a:t>
            </a:r>
            <a:endParaRPr lang="fr-FR" sz="8000" i="1" dirty="0"/>
          </a:p>
          <a:p>
            <a:pPr marL="1143000" indent="-1143000">
              <a:buFont typeface="Wingdings" panose="05000000000000000000" pitchFamily="2" charset="2"/>
              <a:buChar char="ü"/>
            </a:pPr>
            <a:r>
              <a:rPr lang="en-GB" sz="8000" i="1" dirty="0"/>
              <a:t>Redirect traffic</a:t>
            </a:r>
          </a:p>
          <a:p>
            <a:endParaRPr lang="en-GB" sz="9600" b="1" i="1"/>
          </a:p>
          <a:p>
            <a:r>
              <a:rPr lang="en-GB" sz="9600" b="1" i="1" dirty="0"/>
              <a:t>3</a:t>
            </a:r>
            <a:r>
              <a:rPr lang="en-GB" sz="11200" b="1" i="1" dirty="0"/>
              <a:t>. </a:t>
            </a:r>
            <a:r>
              <a:rPr lang="en-GB" sz="9600" b="1" i="1" dirty="0" err="1"/>
              <a:t>Tunneling</a:t>
            </a:r>
            <a:r>
              <a:rPr lang="en-GB" sz="9600" b="1" i="1" dirty="0"/>
              <a:t> Attacks</a:t>
            </a:r>
          </a:p>
          <a:p>
            <a:endParaRPr lang="en-GB" sz="11200" b="1" i="1"/>
          </a:p>
          <a:p>
            <a:pPr marL="1143000" indent="-1143000">
              <a:buFont typeface="Wingdings" panose="05000000000000000000" pitchFamily="2" charset="2"/>
              <a:buChar char="ü"/>
            </a:pPr>
            <a:r>
              <a:rPr lang="en-GB" sz="8000" dirty="0"/>
              <a:t>Attackers encapsulate IPv6 in IPv4 (e.g., </a:t>
            </a:r>
            <a:r>
              <a:rPr lang="en-GB" sz="8000" b="1" dirty="0"/>
              <a:t>6to4, </a:t>
            </a:r>
            <a:r>
              <a:rPr lang="en-GB" sz="8000" dirty="0"/>
              <a:t>).</a:t>
            </a:r>
          </a:p>
          <a:p>
            <a:pPr marL="1143000" indent="-1143000">
              <a:buFont typeface="Wingdings" panose="05000000000000000000" pitchFamily="2" charset="2"/>
              <a:buChar char="ü"/>
            </a:pPr>
            <a:r>
              <a:rPr lang="en-GB" sz="8000" b="1" dirty="0"/>
              <a:t>Bypasses</a:t>
            </a:r>
            <a:r>
              <a:rPr lang="en-GB" sz="8000" dirty="0"/>
              <a:t> firewalls.</a:t>
            </a:r>
          </a:p>
          <a:p>
            <a:pPr marL="0" indent="0">
              <a:buNone/>
            </a:pPr>
            <a:endParaRPr lang="en-GB" sz="11200" b="1"/>
          </a:p>
          <a:p>
            <a:pPr marL="0" indent="0">
              <a:buNone/>
            </a:pPr>
            <a:endParaRPr lang="en-GB" i="1"/>
          </a:p>
          <a:p>
            <a:pPr marL="0" indent="0">
              <a:buNone/>
            </a:pPr>
            <a:endParaRPr lang="en-GB" i="1"/>
          </a:p>
          <a:p>
            <a:pPr marL="0" indent="0">
              <a:buNone/>
            </a:pPr>
            <a:endParaRPr lang="en-GB" i="1"/>
          </a:p>
          <a:p>
            <a:pPr marL="0" indent="0">
              <a:buNone/>
            </a:pPr>
            <a:endParaRPr lang="en-GB" i="1"/>
          </a:p>
          <a:p>
            <a:pPr marL="0" indent="0">
              <a:buNone/>
            </a:pPr>
            <a:endParaRPr lang="en-GB" i="1"/>
          </a:p>
          <a:p>
            <a:pPr marL="0" indent="0">
              <a:buNone/>
            </a:pPr>
            <a:endParaRPr lang="en-GB" i="1"/>
          </a:p>
          <a:p>
            <a:pPr marL="0" indent="0">
              <a:buNone/>
            </a:pPr>
            <a:r>
              <a:rPr lang="en-GB" i="1" dirty="0"/>
              <a:t>:</a:t>
            </a:r>
            <a:endParaRPr lang="en-KE" dirty="0"/>
          </a:p>
        </p:txBody>
      </p:sp>
      <p:sp>
        <p:nvSpPr>
          <p:cNvPr id="4" name="Title 1">
            <a:extLst>
              <a:ext uri="{FF2B5EF4-FFF2-40B4-BE49-F238E27FC236}">
                <a16:creationId xmlns:a16="http://schemas.microsoft.com/office/drawing/2014/main" id="{29472FA6-A2BB-9073-B1B1-B81BD2C3D54D}"/>
              </a:ext>
            </a:extLst>
          </p:cNvPr>
          <p:cNvSpPr txBox="1">
            <a:spLocks/>
          </p:cNvSpPr>
          <p:nvPr/>
        </p:nvSpPr>
        <p:spPr>
          <a:xfrm>
            <a:off x="33494" y="936180"/>
            <a:ext cx="8229240" cy="757080"/>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a:t> </a:t>
            </a:r>
            <a:br>
              <a:rPr lang="en-GB"/>
            </a:br>
            <a:endParaRPr lang="en-KE"/>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Picture 24_1" descr="KENET-Watermark.png"/>
          <p:cNvPicPr/>
          <p:nvPr/>
        </p:nvPicPr>
        <p:blipFill>
          <a:blip r:embed="rId3"/>
          <a:stretch/>
        </p:blipFill>
        <p:spPr>
          <a:xfrm>
            <a:off x="1285920" y="709560"/>
            <a:ext cx="5457600" cy="5438520"/>
          </a:xfrm>
          <a:prstGeom prst="rect">
            <a:avLst/>
          </a:prstGeom>
          <a:ln>
            <a:noFill/>
          </a:ln>
        </p:spPr>
      </p:pic>
      <p:sp>
        <p:nvSpPr>
          <p:cNvPr id="110"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111" name="CustomShape 2"/>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112" name="Picture 4_1" descr="J:\Business\KENET\Kenet-logo.png"/>
          <p:cNvPicPr/>
          <p:nvPr/>
        </p:nvPicPr>
        <p:blipFill>
          <a:blip r:embed="rId4"/>
          <a:stretch/>
        </p:blipFill>
        <p:spPr>
          <a:xfrm>
            <a:off x="7092360" y="71280"/>
            <a:ext cx="1908720" cy="642600"/>
          </a:xfrm>
          <a:prstGeom prst="rect">
            <a:avLst/>
          </a:prstGeom>
          <a:ln>
            <a:noFill/>
          </a:ln>
        </p:spPr>
      </p:pic>
      <p:sp>
        <p:nvSpPr>
          <p:cNvPr id="113"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graphicFrame>
        <p:nvGraphicFramePr>
          <p:cNvPr id="2" name="Table 1">
            <a:extLst>
              <a:ext uri="{FF2B5EF4-FFF2-40B4-BE49-F238E27FC236}">
                <a16:creationId xmlns:a16="http://schemas.microsoft.com/office/drawing/2014/main" id="{A751CD6C-B379-84B9-57D6-2A40F8FDCD69}"/>
              </a:ext>
            </a:extLst>
          </p:cNvPr>
          <p:cNvGraphicFramePr>
            <a:graphicFrameLocks noGrp="1"/>
          </p:cNvGraphicFramePr>
          <p:nvPr>
            <p:extLst>
              <p:ext uri="{D42A27DB-BD31-4B8C-83A1-F6EECF244321}">
                <p14:modId xmlns:p14="http://schemas.microsoft.com/office/powerpoint/2010/main" val="2699716272"/>
              </p:ext>
            </p:extLst>
          </p:nvPr>
        </p:nvGraphicFramePr>
        <p:xfrm>
          <a:off x="457200" y="1917290"/>
          <a:ext cx="8229600" cy="2529456"/>
        </p:xfrm>
        <a:graphic>
          <a:graphicData uri="http://schemas.openxmlformats.org/drawingml/2006/table">
            <a:tbl>
              <a:tblPr/>
              <a:tblGrid>
                <a:gridCol w="2895600">
                  <a:extLst>
                    <a:ext uri="{9D8B030D-6E8A-4147-A177-3AD203B41FA5}">
                      <a16:colId xmlns:a16="http://schemas.microsoft.com/office/drawing/2014/main" val="1558874689"/>
                    </a:ext>
                  </a:extLst>
                </a:gridCol>
                <a:gridCol w="2667000">
                  <a:extLst>
                    <a:ext uri="{9D8B030D-6E8A-4147-A177-3AD203B41FA5}">
                      <a16:colId xmlns:a16="http://schemas.microsoft.com/office/drawing/2014/main" val="2176314002"/>
                    </a:ext>
                  </a:extLst>
                </a:gridCol>
                <a:gridCol w="2667000">
                  <a:extLst>
                    <a:ext uri="{9D8B030D-6E8A-4147-A177-3AD203B41FA5}">
                      <a16:colId xmlns:a16="http://schemas.microsoft.com/office/drawing/2014/main" val="4127692711"/>
                    </a:ext>
                  </a:extLst>
                </a:gridCol>
              </a:tblGrid>
              <a:tr h="632364">
                <a:tc>
                  <a:txBody>
                    <a:bodyPr/>
                    <a:lstStyle/>
                    <a:p>
                      <a:pPr algn="l">
                        <a:buNone/>
                      </a:pPr>
                      <a:r>
                        <a:rPr lang="en-GB" b="1">
                          <a:solidFill>
                            <a:srgbClr val="404040"/>
                          </a:solidFill>
                          <a:effectLst/>
                        </a:rPr>
                        <a:t> Threat Type</a:t>
                      </a:r>
                    </a:p>
                  </a:txBody>
                  <a:tcPr marR="76200" marT="76200" marB="76200" anchor="ctr">
                    <a:lnL>
                      <a:noFill/>
                    </a:lnL>
                    <a:lnR>
                      <a:noFill/>
                    </a:lnR>
                    <a:lnT>
                      <a:noFill/>
                    </a:lnT>
                    <a:lnB w="6096" cap="flat" cmpd="sng" algn="ctr">
                      <a:solidFill>
                        <a:srgbClr val="BBBBBB"/>
                      </a:solidFill>
                      <a:prstDash val="solid"/>
                      <a:round/>
                      <a:headEnd type="none" w="med" len="med"/>
                      <a:tailEnd type="none" w="med" len="med"/>
                    </a:lnB>
                    <a:noFill/>
                  </a:tcPr>
                </a:tc>
                <a:tc>
                  <a:txBody>
                    <a:bodyPr/>
                    <a:lstStyle/>
                    <a:p>
                      <a:pPr algn="l">
                        <a:buNone/>
                      </a:pPr>
                      <a:r>
                        <a:rPr lang="en-GB" b="1">
                          <a:solidFill>
                            <a:srgbClr val="404040"/>
                          </a:solidFill>
                          <a:effectLst/>
                        </a:rPr>
                        <a:t>IPv4</a:t>
                      </a:r>
                    </a:p>
                  </a:txBody>
                  <a:tcPr marL="76200" marR="76200" marT="76200" marB="76200" anchor="ctr">
                    <a:lnL>
                      <a:noFill/>
                    </a:lnL>
                    <a:lnR>
                      <a:noFill/>
                    </a:lnR>
                    <a:lnT>
                      <a:noFill/>
                    </a:lnT>
                    <a:lnB w="6096" cap="flat" cmpd="sng" algn="ctr">
                      <a:solidFill>
                        <a:srgbClr val="BBBBBB"/>
                      </a:solidFill>
                      <a:prstDash val="solid"/>
                      <a:round/>
                      <a:headEnd type="none" w="med" len="med"/>
                      <a:tailEnd type="none" w="med" len="med"/>
                    </a:lnB>
                    <a:noFill/>
                  </a:tcPr>
                </a:tc>
                <a:tc>
                  <a:txBody>
                    <a:bodyPr/>
                    <a:lstStyle/>
                    <a:p>
                      <a:pPr algn="l">
                        <a:buNone/>
                      </a:pPr>
                      <a:r>
                        <a:rPr lang="en-GB" b="1">
                          <a:solidFill>
                            <a:srgbClr val="404040"/>
                          </a:solidFill>
                          <a:effectLst/>
                        </a:rPr>
                        <a:t>IPv6</a:t>
                      </a:r>
                    </a:p>
                  </a:txBody>
                  <a:tcPr marL="76200" marR="76200" marT="76200" marB="76200" anchor="ctr">
                    <a:lnL>
                      <a:noFill/>
                    </a:lnL>
                    <a:lnR>
                      <a:noFill/>
                    </a:lnR>
                    <a:lnT>
                      <a:noFill/>
                    </a:lnT>
                    <a:lnB w="6096" cap="flat" cmpd="sng" algn="ctr">
                      <a:solidFill>
                        <a:srgbClr val="BBBBBB"/>
                      </a:solidFill>
                      <a:prstDash val="solid"/>
                      <a:round/>
                      <a:headEnd type="none" w="med" len="med"/>
                      <a:tailEnd type="none" w="med" len="med"/>
                    </a:lnB>
                    <a:noFill/>
                  </a:tcPr>
                </a:tc>
                <a:extLst>
                  <a:ext uri="{0D108BD9-81ED-4DB2-BD59-A6C34878D82A}">
                    <a16:rowId xmlns:a16="http://schemas.microsoft.com/office/drawing/2014/main" val="1552713146"/>
                  </a:ext>
                </a:extLst>
              </a:tr>
              <a:tr h="632364">
                <a:tc>
                  <a:txBody>
                    <a:bodyPr/>
                    <a:lstStyle/>
                    <a:p>
                      <a:pPr>
                        <a:buNone/>
                      </a:pPr>
                      <a:r>
                        <a:rPr lang="en-GB" b="1">
                          <a:effectLst/>
                        </a:rPr>
                        <a:t>Spoofing</a:t>
                      </a:r>
                      <a:endParaRPr lang="en-GB">
                        <a:effectLst/>
                      </a:endParaRPr>
                    </a:p>
                  </a:txBody>
                  <a:tcPr marR="76200" marT="76200" marB="76200" anchor="ctr">
                    <a:lnL>
                      <a:noFill/>
                    </a:lnL>
                    <a:lnR>
                      <a:noFill/>
                    </a:lnR>
                    <a:lnT w="6096" cap="flat" cmpd="sng" algn="ctr">
                      <a:solidFill>
                        <a:srgbClr val="BBBBBB"/>
                      </a:solidFill>
                      <a:prstDash val="solid"/>
                      <a:round/>
                      <a:headEnd type="none" w="med" len="med"/>
                      <a:tailEnd type="none" w="med" len="med"/>
                    </a:lnT>
                    <a:lnB w="6096" cap="flat" cmpd="sng" algn="ctr">
                      <a:solidFill>
                        <a:srgbClr val="E5E5E5"/>
                      </a:solidFill>
                      <a:prstDash val="solid"/>
                      <a:round/>
                      <a:headEnd type="none" w="med" len="med"/>
                      <a:tailEnd type="none" w="med" len="med"/>
                    </a:lnB>
                    <a:noFill/>
                  </a:tcPr>
                </a:tc>
                <a:tc>
                  <a:txBody>
                    <a:bodyPr/>
                    <a:lstStyle/>
                    <a:p>
                      <a:pPr>
                        <a:buNone/>
                      </a:pPr>
                      <a:r>
                        <a:rPr lang="en-GB">
                          <a:effectLst/>
                        </a:rPr>
                        <a:t>DHCP Spoofing</a:t>
                      </a:r>
                    </a:p>
                  </a:txBody>
                  <a:tcPr marL="76200" marR="76200" marT="76200" marB="76200" anchor="ctr">
                    <a:lnL>
                      <a:noFill/>
                    </a:lnL>
                    <a:lnR>
                      <a:noFill/>
                    </a:lnR>
                    <a:lnT w="6096" cap="flat" cmpd="sng" algn="ctr">
                      <a:solidFill>
                        <a:srgbClr val="BBBBBB"/>
                      </a:solidFill>
                      <a:prstDash val="solid"/>
                      <a:round/>
                      <a:headEnd type="none" w="med" len="med"/>
                      <a:tailEnd type="none" w="med" len="med"/>
                    </a:lnT>
                    <a:lnB w="6096" cap="flat" cmpd="sng" algn="ctr">
                      <a:solidFill>
                        <a:srgbClr val="E5E5E5"/>
                      </a:solidFill>
                      <a:prstDash val="solid"/>
                      <a:round/>
                      <a:headEnd type="none" w="med" len="med"/>
                      <a:tailEnd type="none" w="med" len="med"/>
                    </a:lnB>
                    <a:noFill/>
                  </a:tcPr>
                </a:tc>
                <a:tc>
                  <a:txBody>
                    <a:bodyPr/>
                    <a:lstStyle/>
                    <a:p>
                      <a:pPr>
                        <a:buNone/>
                      </a:pPr>
                      <a:r>
                        <a:rPr lang="en-GB">
                          <a:effectLst/>
                        </a:rPr>
                        <a:t>NDP Spoofing</a:t>
                      </a:r>
                    </a:p>
                  </a:txBody>
                  <a:tcPr marL="76200" marR="76200" marT="76200" marB="76200" anchor="ctr">
                    <a:lnL>
                      <a:noFill/>
                    </a:lnL>
                    <a:lnR>
                      <a:noFill/>
                    </a:lnR>
                    <a:lnT w="6096" cap="flat" cmpd="sng" algn="ctr">
                      <a:solidFill>
                        <a:srgbClr val="BBBBBB"/>
                      </a:solidFill>
                      <a:prstDash val="solid"/>
                      <a:round/>
                      <a:headEnd type="none" w="med" len="med"/>
                      <a:tailEnd type="none" w="med" len="med"/>
                    </a:lnT>
                    <a:lnB w="6096" cap="flat" cmpd="sng" algn="ctr">
                      <a:solidFill>
                        <a:srgbClr val="E5E5E5"/>
                      </a:solidFill>
                      <a:prstDash val="solid"/>
                      <a:round/>
                      <a:headEnd type="none" w="med" len="med"/>
                      <a:tailEnd type="none" w="med" len="med"/>
                    </a:lnB>
                    <a:noFill/>
                  </a:tcPr>
                </a:tc>
                <a:extLst>
                  <a:ext uri="{0D108BD9-81ED-4DB2-BD59-A6C34878D82A}">
                    <a16:rowId xmlns:a16="http://schemas.microsoft.com/office/drawing/2014/main" val="434640365"/>
                  </a:ext>
                </a:extLst>
              </a:tr>
              <a:tr h="632364">
                <a:tc>
                  <a:txBody>
                    <a:bodyPr/>
                    <a:lstStyle/>
                    <a:p>
                      <a:pPr>
                        <a:buNone/>
                      </a:pPr>
                      <a:r>
                        <a:rPr lang="en-GB" b="1">
                          <a:effectLst/>
                        </a:rPr>
                        <a:t>Gateway Attacks</a:t>
                      </a:r>
                      <a:endParaRPr lang="en-GB">
                        <a:effectLst/>
                      </a:endParaRPr>
                    </a:p>
                  </a:txBody>
                  <a:tcPr marR="76200" marT="76200" marB="76200" anchor="ctr">
                    <a:lnL>
                      <a:noFill/>
                    </a:lnL>
                    <a:lnR>
                      <a:noFill/>
                    </a:lnR>
                    <a:lnT w="6096" cap="flat" cmpd="sng" algn="ctr">
                      <a:solidFill>
                        <a:srgbClr val="E5E5E5"/>
                      </a:solidFill>
                      <a:prstDash val="solid"/>
                      <a:round/>
                      <a:headEnd type="none" w="med" len="med"/>
                      <a:tailEnd type="none" w="med" len="med"/>
                    </a:lnT>
                    <a:lnB w="6096" cap="flat" cmpd="sng" algn="ctr">
                      <a:solidFill>
                        <a:srgbClr val="E5E5E5"/>
                      </a:solidFill>
                      <a:prstDash val="solid"/>
                      <a:round/>
                      <a:headEnd type="none" w="med" len="med"/>
                      <a:tailEnd type="none" w="med" len="med"/>
                    </a:lnB>
                    <a:noFill/>
                  </a:tcPr>
                </a:tc>
                <a:tc>
                  <a:txBody>
                    <a:bodyPr/>
                    <a:lstStyle/>
                    <a:p>
                      <a:pPr>
                        <a:buNone/>
                      </a:pPr>
                      <a:r>
                        <a:rPr lang="en-GB">
                          <a:effectLst/>
                        </a:rPr>
                        <a:t>ARP Poisoning</a:t>
                      </a:r>
                    </a:p>
                  </a:txBody>
                  <a:tcPr marL="76200" marR="76200" marT="76200" marB="76200" anchor="ctr">
                    <a:lnL>
                      <a:noFill/>
                    </a:lnL>
                    <a:lnR>
                      <a:noFill/>
                    </a:lnR>
                    <a:lnT w="6096" cap="flat" cmpd="sng" algn="ctr">
                      <a:solidFill>
                        <a:srgbClr val="E5E5E5"/>
                      </a:solidFill>
                      <a:prstDash val="solid"/>
                      <a:round/>
                      <a:headEnd type="none" w="med" len="med"/>
                      <a:tailEnd type="none" w="med" len="med"/>
                    </a:lnT>
                    <a:lnB w="6096" cap="flat" cmpd="sng" algn="ctr">
                      <a:solidFill>
                        <a:srgbClr val="E5E5E5"/>
                      </a:solidFill>
                      <a:prstDash val="solid"/>
                      <a:round/>
                      <a:headEnd type="none" w="med" len="med"/>
                      <a:tailEnd type="none" w="med" len="med"/>
                    </a:lnB>
                    <a:noFill/>
                  </a:tcPr>
                </a:tc>
                <a:tc>
                  <a:txBody>
                    <a:bodyPr/>
                    <a:lstStyle/>
                    <a:p>
                      <a:pPr>
                        <a:buNone/>
                      </a:pPr>
                      <a:r>
                        <a:rPr lang="en-GB">
                          <a:effectLst/>
                        </a:rPr>
                        <a:t>Rogue RA</a:t>
                      </a:r>
                    </a:p>
                  </a:txBody>
                  <a:tcPr marL="76200" marR="76200" marT="76200" marB="76200" anchor="ctr">
                    <a:lnL>
                      <a:noFill/>
                    </a:lnL>
                    <a:lnR>
                      <a:noFill/>
                    </a:lnR>
                    <a:lnT w="6096" cap="flat" cmpd="sng" algn="ctr">
                      <a:solidFill>
                        <a:srgbClr val="E5E5E5"/>
                      </a:solidFill>
                      <a:prstDash val="solid"/>
                      <a:round/>
                      <a:headEnd type="none" w="med" len="med"/>
                      <a:tailEnd type="none" w="med" len="med"/>
                    </a:lnT>
                    <a:lnB w="6096" cap="flat" cmpd="sng" algn="ctr">
                      <a:solidFill>
                        <a:srgbClr val="E5E5E5"/>
                      </a:solidFill>
                      <a:prstDash val="solid"/>
                      <a:round/>
                      <a:headEnd type="none" w="med" len="med"/>
                      <a:tailEnd type="none" w="med" len="med"/>
                    </a:lnB>
                    <a:noFill/>
                  </a:tcPr>
                </a:tc>
                <a:extLst>
                  <a:ext uri="{0D108BD9-81ED-4DB2-BD59-A6C34878D82A}">
                    <a16:rowId xmlns:a16="http://schemas.microsoft.com/office/drawing/2014/main" val="2299486547"/>
                  </a:ext>
                </a:extLst>
              </a:tr>
              <a:tr h="632364">
                <a:tc>
                  <a:txBody>
                    <a:bodyPr/>
                    <a:lstStyle/>
                    <a:p>
                      <a:pPr>
                        <a:buNone/>
                      </a:pPr>
                      <a:r>
                        <a:rPr lang="en-GB" b="1">
                          <a:effectLst/>
                        </a:rPr>
                        <a:t>Flood Attacks</a:t>
                      </a:r>
                      <a:endParaRPr lang="en-GB">
                        <a:effectLst/>
                      </a:endParaRPr>
                    </a:p>
                  </a:txBody>
                  <a:tcPr marR="76200" marT="76200" marB="76200" anchor="ctr">
                    <a:lnL>
                      <a:noFill/>
                    </a:lnL>
                    <a:lnR>
                      <a:noFill/>
                    </a:lnR>
                    <a:lnT w="6096" cap="flat" cmpd="sng" algn="ctr">
                      <a:solidFill>
                        <a:srgbClr val="E5E5E5"/>
                      </a:solidFill>
                      <a:prstDash val="solid"/>
                      <a:round/>
                      <a:headEnd type="none" w="med" len="med"/>
                      <a:tailEnd type="none" w="med" len="med"/>
                    </a:lnT>
                    <a:lnB w="6096" cap="flat" cmpd="sng" algn="ctr">
                      <a:solidFill>
                        <a:srgbClr val="E5E5E5"/>
                      </a:solidFill>
                      <a:prstDash val="solid"/>
                      <a:round/>
                      <a:headEnd type="none" w="med" len="med"/>
                      <a:tailEnd type="none" w="med" len="med"/>
                    </a:lnB>
                    <a:noFill/>
                  </a:tcPr>
                </a:tc>
                <a:tc>
                  <a:txBody>
                    <a:bodyPr/>
                    <a:lstStyle/>
                    <a:p>
                      <a:pPr>
                        <a:buNone/>
                      </a:pPr>
                      <a:r>
                        <a:rPr lang="en-GB">
                          <a:effectLst/>
                        </a:rPr>
                        <a:t>SYN Floods</a:t>
                      </a:r>
                    </a:p>
                  </a:txBody>
                  <a:tcPr marL="76200" marR="76200" marT="76200" marB="76200" anchor="ctr">
                    <a:lnL>
                      <a:noFill/>
                    </a:lnL>
                    <a:lnR>
                      <a:noFill/>
                    </a:lnR>
                    <a:lnT w="6096" cap="flat" cmpd="sng" algn="ctr">
                      <a:solidFill>
                        <a:srgbClr val="E5E5E5"/>
                      </a:solidFill>
                      <a:prstDash val="solid"/>
                      <a:round/>
                      <a:headEnd type="none" w="med" len="med"/>
                      <a:tailEnd type="none" w="med" len="med"/>
                    </a:lnT>
                    <a:lnB w="6096" cap="flat" cmpd="sng" algn="ctr">
                      <a:solidFill>
                        <a:srgbClr val="E5E5E5"/>
                      </a:solidFill>
                      <a:prstDash val="solid"/>
                      <a:round/>
                      <a:headEnd type="none" w="med" len="med"/>
                      <a:tailEnd type="none" w="med" len="med"/>
                    </a:lnB>
                    <a:noFill/>
                  </a:tcPr>
                </a:tc>
                <a:tc>
                  <a:txBody>
                    <a:bodyPr/>
                    <a:lstStyle/>
                    <a:p>
                      <a:pPr>
                        <a:buNone/>
                      </a:pPr>
                      <a:r>
                        <a:rPr lang="en-GB">
                          <a:effectLst/>
                        </a:rPr>
                        <a:t>ICMPv6 Floods</a:t>
                      </a:r>
                    </a:p>
                  </a:txBody>
                  <a:tcPr marL="76200" marR="76200" marT="76200" marB="76200" anchor="ctr">
                    <a:lnL>
                      <a:noFill/>
                    </a:lnL>
                    <a:lnR>
                      <a:noFill/>
                    </a:lnR>
                    <a:lnT w="6096" cap="flat" cmpd="sng" algn="ctr">
                      <a:solidFill>
                        <a:srgbClr val="E5E5E5"/>
                      </a:solidFill>
                      <a:prstDash val="solid"/>
                      <a:round/>
                      <a:headEnd type="none" w="med" len="med"/>
                      <a:tailEnd type="none" w="med" len="med"/>
                    </a:lnT>
                    <a:lnB w="6096" cap="flat" cmpd="sng" algn="ctr">
                      <a:solidFill>
                        <a:srgbClr val="E5E5E5"/>
                      </a:solidFill>
                      <a:prstDash val="solid"/>
                      <a:round/>
                      <a:headEnd type="none" w="med" len="med"/>
                      <a:tailEnd type="none" w="med" len="med"/>
                    </a:lnB>
                    <a:noFill/>
                  </a:tcPr>
                </a:tc>
                <a:extLst>
                  <a:ext uri="{0D108BD9-81ED-4DB2-BD59-A6C34878D82A}">
                    <a16:rowId xmlns:a16="http://schemas.microsoft.com/office/drawing/2014/main" val="3668142658"/>
                  </a:ext>
                </a:extLst>
              </a:tr>
            </a:tbl>
          </a:graphicData>
        </a:graphic>
      </p:graphicFrame>
      <p:sp>
        <p:nvSpPr>
          <p:cNvPr id="3" name="Rectangle 1">
            <a:extLst>
              <a:ext uri="{FF2B5EF4-FFF2-40B4-BE49-F238E27FC236}">
                <a16:creationId xmlns:a16="http://schemas.microsoft.com/office/drawing/2014/main" id="{C7319C26-FDEC-3F7F-71C1-CA26E5E9B76D}"/>
              </a:ext>
            </a:extLst>
          </p:cNvPr>
          <p:cNvSpPr>
            <a:spLocks noChangeArrowheads="1"/>
          </p:cNvSpPr>
          <p:nvPr/>
        </p:nvSpPr>
        <p:spPr bwMode="auto">
          <a:xfrm>
            <a:off x="457200" y="2876291"/>
            <a:ext cx="184731" cy="18466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KE" altLang="en-KE" sz="600" b="0" i="0" u="none" strike="noStrike" cap="none" normalizeH="0" baseline="0">
              <a:ln>
                <a:noFill/>
              </a:ln>
              <a:solidFill>
                <a:schemeClr val="tx1"/>
              </a:solidFill>
              <a:effectLst/>
            </a:endParaRPr>
          </a:p>
        </p:txBody>
      </p:sp>
      <p:sp>
        <p:nvSpPr>
          <p:cNvPr id="5" name="TextBox 4">
            <a:extLst>
              <a:ext uri="{FF2B5EF4-FFF2-40B4-BE49-F238E27FC236}">
                <a16:creationId xmlns:a16="http://schemas.microsoft.com/office/drawing/2014/main" id="{3BE8E804-50B4-65E5-41D1-45811AF5F77F}"/>
              </a:ext>
            </a:extLst>
          </p:cNvPr>
          <p:cNvSpPr txBox="1"/>
          <p:nvPr/>
        </p:nvSpPr>
        <p:spPr>
          <a:xfrm>
            <a:off x="849024" y="446928"/>
            <a:ext cx="5894496" cy="646331"/>
          </a:xfrm>
          <a:prstGeom prst="rect">
            <a:avLst/>
          </a:prstGeom>
          <a:noFill/>
        </p:spPr>
        <p:txBody>
          <a:bodyPr wrap="square">
            <a:spAutoFit/>
          </a:bodyPr>
          <a:lstStyle/>
          <a:p>
            <a:pPr algn="l">
              <a:spcBef>
                <a:spcPts val="1372"/>
              </a:spcBef>
              <a:spcAft>
                <a:spcPts val="1029"/>
              </a:spcAft>
              <a:buNone/>
            </a:pPr>
            <a:r>
              <a:rPr lang="en-GB" sz="3600" b="1" i="0">
                <a:solidFill>
                  <a:srgbClr val="C00000"/>
                </a:solidFill>
                <a:effectLst/>
                <a:latin typeface="quote-cjk-patch"/>
              </a:rPr>
              <a:t>Side-by-Side Comparison</a:t>
            </a:r>
            <a:endParaRPr lang="en-GB" sz="3600" b="0" i="0">
              <a:solidFill>
                <a:srgbClr val="C00000"/>
              </a:solidFill>
              <a:effectLst/>
              <a:latin typeface="quote-cjk-patch"/>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 name="Picture 24_0" descr="KENET-Watermark.png"/>
          <p:cNvPicPr/>
          <p:nvPr/>
        </p:nvPicPr>
        <p:blipFill>
          <a:blip r:embed="rId3"/>
          <a:stretch/>
        </p:blipFill>
        <p:spPr>
          <a:xfrm>
            <a:off x="1285920" y="709740"/>
            <a:ext cx="5457600" cy="5438520"/>
          </a:xfrm>
          <a:prstGeom prst="rect">
            <a:avLst/>
          </a:prstGeom>
          <a:ln>
            <a:noFill/>
          </a:ln>
        </p:spPr>
      </p:pic>
      <p:sp>
        <p:nvSpPr>
          <p:cNvPr id="115" name="CustomShape 1"/>
          <p:cNvSpPr/>
          <p:nvPr/>
        </p:nvSpPr>
        <p:spPr>
          <a:xfrm>
            <a:off x="-15840" y="6217920"/>
            <a:ext cx="9143640" cy="711000"/>
          </a:xfrm>
          <a:custGeom>
            <a:avLst/>
            <a:gdLst/>
            <a:ahLst/>
            <a:cxnLst/>
            <a:rect l="l" t="t" r="r" b="b"/>
            <a:pathLst>
              <a:path w="12555" h="705">
                <a:moveTo>
                  <a:pt x="12555" y="675"/>
                </a:moveTo>
                <a:lnTo>
                  <a:pt x="0" y="705"/>
                </a:lnTo>
                <a:lnTo>
                  <a:pt x="15" y="345"/>
                </a:lnTo>
                <a:lnTo>
                  <a:pt x="6420" y="345"/>
                </a:lnTo>
                <a:lnTo>
                  <a:pt x="6870" y="0"/>
                </a:lnTo>
                <a:lnTo>
                  <a:pt x="12555" y="0"/>
                </a:lnTo>
                <a:lnTo>
                  <a:pt x="12555" y="675"/>
                </a:lnTo>
                <a:close/>
              </a:path>
            </a:pathLst>
          </a:custGeom>
          <a:solidFill>
            <a:srgbClr val="501B73"/>
          </a:solidFill>
          <a:ln w="9360">
            <a:noFill/>
          </a:ln>
        </p:spPr>
        <p:style>
          <a:lnRef idx="0">
            <a:scrgbClr r="0" g="0" b="0"/>
          </a:lnRef>
          <a:fillRef idx="0">
            <a:scrgbClr r="0" g="0" b="0"/>
          </a:fillRef>
          <a:effectRef idx="0">
            <a:scrgbClr r="0" g="0" b="0"/>
          </a:effectRef>
          <a:fontRef idx="minor"/>
        </p:style>
        <p:txBody>
          <a:bodyPr/>
          <a:lstStyle/>
          <a:p>
            <a:endParaRPr lang="en-KE"/>
          </a:p>
        </p:txBody>
      </p:sp>
      <p:sp>
        <p:nvSpPr>
          <p:cNvPr id="116" name="CustomShape 2"/>
          <p:cNvSpPr/>
          <p:nvPr/>
        </p:nvSpPr>
        <p:spPr>
          <a:xfrm>
            <a:off x="2926080" y="6492240"/>
            <a:ext cx="6126480" cy="371160"/>
          </a:xfrm>
          <a:prstGeom prst="rect">
            <a:avLst/>
          </a:prstGeom>
          <a:noFill/>
          <a:ln w="9360">
            <a:noFill/>
          </a:ln>
        </p:spPr>
        <p:style>
          <a:lnRef idx="0">
            <a:scrgbClr r="0" g="0" b="0"/>
          </a:lnRef>
          <a:fillRef idx="0">
            <a:scrgbClr r="0" g="0" b="0"/>
          </a:fillRef>
          <a:effectRef idx="0">
            <a:scrgbClr r="0" g="0" b="0"/>
          </a:effectRef>
          <a:fontRef idx="minor"/>
        </p:style>
        <p:txBody>
          <a:bodyPr>
            <a:noAutofit/>
          </a:bodyPr>
          <a:lstStyle/>
          <a:p>
            <a:pPr>
              <a:lnSpc>
                <a:spcPct val="100000"/>
              </a:lnSpc>
              <a:spcAft>
                <a:spcPts val="1001"/>
              </a:spcAft>
              <a:tabLst>
                <a:tab pos="0" algn="l"/>
              </a:tabLst>
            </a:pPr>
            <a:r>
              <a:rPr lang="en-GB" sz="1600" b="1" i="1" strike="noStrike" spc="-1">
                <a:solidFill>
                  <a:srgbClr val="FFFFFF"/>
                </a:solidFill>
                <a:latin typeface="Calibri"/>
              </a:rPr>
              <a:t>Transforming Learning, Research and Working Environments using ICT</a:t>
            </a:r>
            <a:endParaRPr lang="en-US" sz="1600" b="0" strike="noStrike" spc="-1">
              <a:latin typeface="Arial"/>
            </a:endParaRPr>
          </a:p>
        </p:txBody>
      </p:sp>
      <p:pic>
        <p:nvPicPr>
          <p:cNvPr id="117" name="Picture 4_0" descr="J:\Business\KENET\Kenet-logo.png"/>
          <p:cNvPicPr/>
          <p:nvPr/>
        </p:nvPicPr>
        <p:blipFill>
          <a:blip r:embed="rId4"/>
          <a:stretch/>
        </p:blipFill>
        <p:spPr>
          <a:xfrm>
            <a:off x="7092360" y="71280"/>
            <a:ext cx="1908720" cy="642600"/>
          </a:xfrm>
          <a:prstGeom prst="rect">
            <a:avLst/>
          </a:prstGeom>
          <a:ln>
            <a:noFill/>
          </a:ln>
        </p:spPr>
      </p:pic>
      <p:sp>
        <p:nvSpPr>
          <p:cNvPr id="118" name="TextShape 3"/>
          <p:cNvSpPr txBox="1"/>
          <p:nvPr/>
        </p:nvSpPr>
        <p:spPr>
          <a:xfrm>
            <a:off x="1371600" y="3886200"/>
            <a:ext cx="6400440" cy="1752120"/>
          </a:xfrm>
          <a:prstGeom prst="rect">
            <a:avLst/>
          </a:prstGeom>
          <a:noFill/>
          <a:ln>
            <a:noFill/>
          </a:ln>
        </p:spPr>
        <p:txBody>
          <a:bodyPr>
            <a:noAutofit/>
          </a:bodyPr>
          <a:lstStyle/>
          <a:p>
            <a:pPr algn="ctr"/>
            <a:endParaRPr lang="en-US" sz="3200" b="0" strike="noStrike" spc="-1">
              <a:latin typeface="Arial"/>
            </a:endParaRPr>
          </a:p>
        </p:txBody>
      </p:sp>
      <p:sp>
        <p:nvSpPr>
          <p:cNvPr id="2" name="Title 1">
            <a:extLst>
              <a:ext uri="{FF2B5EF4-FFF2-40B4-BE49-F238E27FC236}">
                <a16:creationId xmlns:a16="http://schemas.microsoft.com/office/drawing/2014/main" id="{B0D536DC-88B0-9CE1-58DC-51C9743F9DFD}"/>
              </a:ext>
            </a:extLst>
          </p:cNvPr>
          <p:cNvSpPr>
            <a:spLocks noGrp="1"/>
          </p:cNvSpPr>
          <p:nvPr>
            <p:ph type="title"/>
          </p:nvPr>
        </p:nvSpPr>
        <p:spPr/>
        <p:txBody>
          <a:bodyPr/>
          <a:lstStyle/>
          <a:p>
            <a:r>
              <a:rPr lang="en-US" b="1">
                <a:solidFill>
                  <a:srgbClr val="C00000"/>
                </a:solidFill>
              </a:rPr>
              <a:t>Dual Stack Dangers</a:t>
            </a:r>
            <a:endParaRPr lang="en-KE" b="1">
              <a:solidFill>
                <a:srgbClr val="C00000"/>
              </a:solidFill>
            </a:endParaRPr>
          </a:p>
        </p:txBody>
      </p:sp>
      <p:sp>
        <p:nvSpPr>
          <p:cNvPr id="3" name="Text Placeholder 2">
            <a:extLst>
              <a:ext uri="{FF2B5EF4-FFF2-40B4-BE49-F238E27FC236}">
                <a16:creationId xmlns:a16="http://schemas.microsoft.com/office/drawing/2014/main" id="{40A7A479-AD9F-7356-B4A1-D998C1BFA0D2}"/>
              </a:ext>
            </a:extLst>
          </p:cNvPr>
          <p:cNvSpPr>
            <a:spLocks noGrp="1"/>
          </p:cNvSpPr>
          <p:nvPr>
            <p:ph type="body"/>
          </p:nvPr>
        </p:nvSpPr>
        <p:spPr>
          <a:xfrm>
            <a:off x="208081" y="1620720"/>
            <a:ext cx="4613219" cy="3616560"/>
          </a:xfrm>
        </p:spPr>
        <p:txBody>
          <a:bodyPr>
            <a:normAutofit/>
          </a:bodyPr>
          <a:lstStyle/>
          <a:p>
            <a:r>
              <a:rPr lang="en-US" sz="3600"/>
              <a:t>Top Attack surfaces</a:t>
            </a:r>
            <a:r>
              <a:rPr lang="en-US"/>
              <a:t>:</a:t>
            </a:r>
          </a:p>
          <a:p>
            <a:pPr>
              <a:buFont typeface="Wingdings" panose="05000000000000000000" pitchFamily="2" charset="2"/>
              <a:buChar char="Ø"/>
            </a:pPr>
            <a:r>
              <a:rPr lang="en-GB" sz="2400" b="1"/>
              <a:t>IPv6-enabled by default</a:t>
            </a:r>
            <a:r>
              <a:rPr lang="en-GB" sz="2400"/>
              <a:t> on modern OS → Unmonitored traffic</a:t>
            </a:r>
          </a:p>
          <a:p>
            <a:pPr>
              <a:buFont typeface="Wingdings" panose="05000000000000000000" pitchFamily="2" charset="2"/>
              <a:buChar char="Ø"/>
            </a:pPr>
            <a:r>
              <a:rPr lang="en-GB" sz="2400" b="1"/>
              <a:t>Asymmetric routing:</a:t>
            </a:r>
            <a:r>
              <a:rPr lang="en-GB" sz="2400"/>
              <a:t> IPv4/6 paths differ → Bypasses controls</a:t>
            </a:r>
          </a:p>
          <a:p>
            <a:pPr>
              <a:buFont typeface="Wingdings" panose="05000000000000000000" pitchFamily="2" charset="2"/>
              <a:buChar char="Ø"/>
            </a:pPr>
            <a:r>
              <a:rPr lang="en-GB" sz="2400" b="1"/>
              <a:t>DNS inconsistencies:</a:t>
            </a:r>
            <a:r>
              <a:rPr lang="en-GB" sz="2400"/>
              <a:t> A vs. AAAA record poisoning</a:t>
            </a:r>
          </a:p>
          <a:p>
            <a:pPr marL="0" indent="0">
              <a:buNone/>
            </a:pPr>
            <a:endParaRPr lang="en-US"/>
          </a:p>
          <a:p>
            <a:pPr marL="0" indent="0">
              <a:buNone/>
            </a:pPr>
            <a:endParaRPr lang="en-KE"/>
          </a:p>
        </p:txBody>
      </p:sp>
      <p:pic>
        <p:nvPicPr>
          <p:cNvPr id="7" name="Picture 6">
            <a:extLst>
              <a:ext uri="{FF2B5EF4-FFF2-40B4-BE49-F238E27FC236}">
                <a16:creationId xmlns:a16="http://schemas.microsoft.com/office/drawing/2014/main" id="{B5314E24-AA2E-D52E-8956-CEA0108A4F63}"/>
              </a:ext>
            </a:extLst>
          </p:cNvPr>
          <p:cNvPicPr>
            <a:picLocks noChangeAspect="1"/>
          </p:cNvPicPr>
          <p:nvPr/>
        </p:nvPicPr>
        <p:blipFill>
          <a:blip r:embed="rId5"/>
          <a:stretch>
            <a:fillRect/>
          </a:stretch>
        </p:blipFill>
        <p:spPr>
          <a:xfrm>
            <a:off x="4821300" y="1620720"/>
            <a:ext cx="4015800" cy="366048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D6670FCDB408B45A1CCD46187AB097C" ma:contentTypeVersion="3" ma:contentTypeDescription="Create a new document." ma:contentTypeScope="" ma:versionID="adddddf687b63769b37d357fbae21d99">
  <xsd:schema xmlns:xsd="http://www.w3.org/2001/XMLSchema" xmlns:xs="http://www.w3.org/2001/XMLSchema" xmlns:p="http://schemas.microsoft.com/office/2006/metadata/properties" xmlns:ns2="9826cf9b-3860-474d-8bea-96b345f44a5f" targetNamespace="http://schemas.microsoft.com/office/2006/metadata/properties" ma:root="true" ma:fieldsID="ef44c3ff4c430623ddfe7b97f3fb4f86" ns2:_="">
    <xsd:import namespace="9826cf9b-3860-474d-8bea-96b345f44a5f"/>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26cf9b-3860-474d-8bea-96b345f44a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ECBA686-9840-41C7-A8F6-2666EAAA5A69}">
  <ds:schemaRefs>
    <ds:schemaRef ds:uri="9826cf9b-3860-474d-8bea-96b345f44a5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0AD8FCC-4746-44A7-BA67-139CE6F97A2E}">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DAFD716-8422-489A-9DC2-04FC07A9AC3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12</Slides>
  <Notes>7</Notes>
  <HiddenSlides>0</HiddenSlide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Office Theme</vt:lpstr>
      <vt:lpstr>PowerPoint Presentation</vt:lpstr>
      <vt:lpstr>Training Objectives</vt:lpstr>
      <vt:lpstr>IPv4  Security Overview </vt:lpstr>
      <vt:lpstr>IPv4 Vulnerabilities </vt:lpstr>
      <vt:lpstr>Demo – DHCP Spoofing in  Action </vt:lpstr>
      <vt:lpstr> IPv6 Security Overview </vt:lpstr>
      <vt:lpstr> IPv6 Threats – New Challenges  </vt:lpstr>
      <vt:lpstr>PowerPoint Presentation</vt:lpstr>
      <vt:lpstr>Dual Stack Dangers</vt:lpstr>
      <vt:lpstr>Best Practices &amp; Mitigation Strategies</vt:lpstr>
      <vt:lpstr>Q &amp; 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user</dc:creator>
  <dc:description/>
  <cp:revision>254</cp:revision>
  <dcterms:created xsi:type="dcterms:W3CDTF">2014-09-16T18:56:59Z</dcterms:created>
  <dcterms:modified xsi:type="dcterms:W3CDTF">2025-11-02T18:54:24Z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i4>6</vt:i4>
  </property>
  <property fmtid="{D5CDD505-2E9C-101B-9397-08002B2CF9AE}" pid="12" name="ContentTypeId">
    <vt:lpwstr>0x0101004D6670FCDB408B45A1CCD46187AB097C</vt:lpwstr>
  </property>
</Properties>
</file>